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 id="2147483965" r:id="rId2"/>
  </p:sldMasterIdLst>
  <p:notesMasterIdLst>
    <p:notesMasterId r:id="rId18"/>
  </p:notesMasterIdLst>
  <p:sldIdLst>
    <p:sldId id="256" r:id="rId3"/>
    <p:sldId id="262" r:id="rId4"/>
    <p:sldId id="258" r:id="rId5"/>
    <p:sldId id="259" r:id="rId6"/>
    <p:sldId id="271" r:id="rId7"/>
    <p:sldId id="260" r:id="rId8"/>
    <p:sldId id="264" r:id="rId9"/>
    <p:sldId id="265" r:id="rId10"/>
    <p:sldId id="267" r:id="rId11"/>
    <p:sldId id="261" r:id="rId12"/>
    <p:sldId id="268" r:id="rId13"/>
    <p:sldId id="269" r:id="rId14"/>
    <p:sldId id="270" r:id="rId15"/>
    <p:sldId id="272" r:id="rId16"/>
    <p:sldId id="266"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7" autoAdjust="0"/>
    <p:restoredTop sz="76630" autoAdjust="0"/>
  </p:normalViewPr>
  <p:slideViewPr>
    <p:cSldViewPr snapToGrid="0">
      <p:cViewPr varScale="1">
        <p:scale>
          <a:sx n="72" d="100"/>
          <a:sy n="72" d="100"/>
        </p:scale>
        <p:origin x="9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3CDB1-0AE3-47C0-AF78-A30461C7E814}" type="datetimeFigureOut">
              <a:rPr lang="en-US" smtClean="0"/>
              <a:t>2/5/2015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1E950-1D5D-400E-BAE8-E15BD02853B6}" type="slidenum">
              <a:rPr lang="en-US" smtClean="0"/>
              <a:t>‹#›</a:t>
            </a:fld>
            <a:endParaRPr lang="en-US"/>
          </a:p>
        </p:txBody>
      </p:sp>
    </p:spTree>
    <p:extLst>
      <p:ext uri="{BB962C8B-B14F-4D97-AF65-F5344CB8AC3E}">
        <p14:creationId xmlns:p14="http://schemas.microsoft.com/office/powerpoint/2010/main" val="412025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(needs to be condensed): Massive </a:t>
            </a:r>
            <a:r>
              <a:rPr lang="en-US" dirty="0" smtClean="0"/>
              <a:t>Open Online Courses or MOOCs are online courses accessible to anyone on the web. Hundreds of institutions have joined in an effort to make education more accessible by teaming up with MOOC providers such as </a:t>
            </a:r>
            <a:r>
              <a:rPr lang="en-US" dirty="0" err="1" smtClean="0"/>
              <a:t>Coursera</a:t>
            </a:r>
            <a:r>
              <a:rPr lang="en-US" dirty="0" smtClean="0"/>
              <a:t>, </a:t>
            </a:r>
            <a:r>
              <a:rPr lang="en-US" dirty="0" err="1" smtClean="0"/>
              <a:t>edX</a:t>
            </a:r>
            <a:r>
              <a:rPr lang="en-US" dirty="0" smtClean="0"/>
              <a:t> and </a:t>
            </a:r>
            <a:r>
              <a:rPr lang="en-US" dirty="0" err="1" smtClean="0"/>
              <a:t>Udacity</a:t>
            </a:r>
            <a:r>
              <a:rPr lang="en-US" dirty="0" smtClean="0"/>
              <a:t>,</a:t>
            </a:r>
            <a:r>
              <a:rPr lang="en-US" baseline="0" dirty="0" smtClean="0"/>
              <a:t> the three providers whose data we incorporate into our linked data.</a:t>
            </a:r>
            <a:r>
              <a:rPr lang="en-US" dirty="0" smtClean="0"/>
              <a:t> Delivering course content through lecture videos as well as traditional materials such as readings and problem sets, MOOCs encourage interactivity between professors and students around the world by way of discussion forums and graded assessments. </a:t>
            </a:r>
          </a:p>
          <a:p>
            <a:endParaRPr lang="en-US" dirty="0" smtClean="0"/>
          </a:p>
          <a:p>
            <a:r>
              <a:rPr lang="en-US" dirty="0" smtClean="0"/>
              <a:t>With</a:t>
            </a:r>
            <a:r>
              <a:rPr lang="en-US" baseline="0" dirty="0" smtClean="0"/>
              <a:t> the advent of websites providing these courses, it is difficult to discern which classes are best-suited to someone’s interests or learning goals. Basic information about courses and their curriculums available on course websites allow users to assess this to an extent, however manually comparing several courses teaching similar material can be tedious. As a result, there are a handful of existing websites such as Class Central that aggregate MOOCs from different providers and allow users to compare and rate courses. They have a weakness however in that they do not allow the user to do things such as search and compare courses on specific topics, the length of the course, and other basic data which is openly available from MOOC providers. Given the data provided by these MOOC providers (by API or openly on their webpages), we saw an opportunity to allow more specific search incorporating things such as syllabi details, course length, recommended background, and how these relate to one another as Linked Data. </a:t>
            </a:r>
          </a:p>
          <a:p>
            <a:endParaRPr lang="en-US" baseline="0" dirty="0" smtClean="0"/>
          </a:p>
          <a:p>
            <a:r>
              <a:rPr lang="en-US" baseline="0" dirty="0" smtClean="0"/>
              <a:t>The result of this is an in-development web app, MOOCLink, </a:t>
            </a:r>
            <a:r>
              <a:rPr lang="en-US" dirty="0" smtClean="0"/>
              <a:t>which creates Linked Data from online course information and utilizes that data to discover and compare online courses.</a:t>
            </a:r>
          </a:p>
        </p:txBody>
      </p:sp>
      <p:sp>
        <p:nvSpPr>
          <p:cNvPr id="4" name="Slide Number Placeholder 3"/>
          <p:cNvSpPr>
            <a:spLocks noGrp="1"/>
          </p:cNvSpPr>
          <p:nvPr>
            <p:ph type="sldNum" sz="quarter" idx="10"/>
          </p:nvPr>
        </p:nvSpPr>
        <p:spPr/>
        <p:txBody>
          <a:bodyPr/>
          <a:lstStyle/>
          <a:p>
            <a:fld id="{D2C1E950-1D5D-400E-BAE8-E15BD02853B6}" type="slidenum">
              <a:rPr lang="en-US" smtClean="0"/>
              <a:t>2</a:t>
            </a:fld>
            <a:endParaRPr lang="en-US"/>
          </a:p>
        </p:txBody>
      </p:sp>
    </p:spTree>
    <p:extLst>
      <p:ext uri="{BB962C8B-B14F-4D97-AF65-F5344CB8AC3E}">
        <p14:creationId xmlns:p14="http://schemas.microsoft.com/office/powerpoint/2010/main" val="250085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a:t>
            </a:r>
            <a:r>
              <a:rPr lang="en-US" baseline="0" dirty="0" smtClean="0"/>
              <a:t> UI</a:t>
            </a:r>
          </a:p>
          <a:p>
            <a:r>
              <a:rPr lang="en-US" baseline="0" dirty="0" smtClean="0"/>
              <a:t>- Search on syllabi details, course length, etc.</a:t>
            </a:r>
          </a:p>
          <a:p>
            <a:r>
              <a:rPr lang="en-US" baseline="0" dirty="0" smtClean="0"/>
              <a:t>- Select courses to compare</a:t>
            </a:r>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11</a:t>
            </a:fld>
            <a:endParaRPr lang="en-US"/>
          </a:p>
        </p:txBody>
      </p:sp>
    </p:spTree>
    <p:extLst>
      <p:ext uri="{BB962C8B-B14F-4D97-AF65-F5344CB8AC3E}">
        <p14:creationId xmlns:p14="http://schemas.microsoft.com/office/powerpoint/2010/main" val="3453350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Course Comparison</a:t>
            </a:r>
          </a:p>
          <a:p>
            <a:pPr marL="171450" indent="-171450">
              <a:buFontTx/>
              <a:buChar char="-"/>
            </a:pPr>
            <a:r>
              <a:rPr lang="en-US" dirty="0" smtClean="0"/>
              <a:t>Side-by-side</a:t>
            </a:r>
            <a:r>
              <a:rPr lang="en-US" baseline="0" dirty="0" smtClean="0"/>
              <a:t> course comparison</a:t>
            </a:r>
          </a:p>
          <a:p>
            <a:pPr marL="171450" indent="-171450">
              <a:buFontTx/>
              <a:buChar char="-"/>
            </a:pPr>
            <a:r>
              <a:rPr lang="en-US" baseline="0" dirty="0" smtClean="0"/>
              <a:t>Drop-down lists expand course properties for each class</a:t>
            </a:r>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12</a:t>
            </a:fld>
            <a:endParaRPr lang="en-US"/>
          </a:p>
        </p:txBody>
      </p:sp>
    </p:spTree>
    <p:extLst>
      <p:ext uri="{BB962C8B-B14F-4D97-AF65-F5344CB8AC3E}">
        <p14:creationId xmlns:p14="http://schemas.microsoft.com/office/powerpoint/2010/main" val="4099819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Course Details</a:t>
            </a:r>
          </a:p>
          <a:p>
            <a:pPr marL="171450" indent="-171450">
              <a:buFontTx/>
              <a:buChar char="-"/>
            </a:pPr>
            <a:r>
              <a:rPr lang="en-US" baseline="0" dirty="0" smtClean="0"/>
              <a:t>All information collected in the linked data</a:t>
            </a:r>
          </a:p>
          <a:p>
            <a:pPr marL="171450" indent="-171450">
              <a:buFontTx/>
              <a:buChar char="-"/>
            </a:pPr>
            <a:r>
              <a:rPr lang="en-US" baseline="0" dirty="0" smtClean="0"/>
              <a:t>May add similar courses based on categories, similarities in syllabi, etc.</a:t>
            </a:r>
          </a:p>
          <a:p>
            <a:pPr marL="171450" indent="-171450">
              <a:buFontTx/>
              <a:buChar char="-"/>
            </a:pPr>
            <a:r>
              <a:rPr lang="en-US" baseline="0" dirty="0" smtClean="0"/>
              <a:t>Link to course page on the respective MOOC provider</a:t>
            </a:r>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13</a:t>
            </a:fld>
            <a:endParaRPr lang="en-US"/>
          </a:p>
        </p:txBody>
      </p:sp>
    </p:spTree>
    <p:extLst>
      <p:ext uri="{BB962C8B-B14F-4D97-AF65-F5344CB8AC3E}">
        <p14:creationId xmlns:p14="http://schemas.microsoft.com/office/powerpoint/2010/main" val="1484302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Challenges:</a:t>
            </a:r>
            <a:r>
              <a:rPr lang="en-US" baseline="0" dirty="0" smtClean="0"/>
              <a:t> </a:t>
            </a:r>
          </a:p>
          <a:p>
            <a:pPr marL="171450" indent="-171450">
              <a:buFontTx/>
              <a:buChar char="-"/>
            </a:pPr>
            <a:r>
              <a:rPr lang="en-US" baseline="0" dirty="0" smtClean="0"/>
              <a:t>Custom-tailoring a data generation pipeline (crawling, data cleansing, converting to RDF) to each new MOOC provider—we’ll see if it’s worth is when there is more development on the semantic search functionality.</a:t>
            </a:r>
          </a:p>
          <a:p>
            <a:pPr marL="171450" indent="-171450">
              <a:buFontTx/>
              <a:buChar char="-"/>
            </a:pPr>
            <a:r>
              <a:rPr lang="en-US" baseline="0" dirty="0" smtClean="0"/>
              <a:t>Making semantic search capabilities intuitive to users (overlap with future work)</a:t>
            </a:r>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14</a:t>
            </a:fld>
            <a:endParaRPr lang="en-US"/>
          </a:p>
        </p:txBody>
      </p:sp>
    </p:spTree>
    <p:extLst>
      <p:ext uri="{BB962C8B-B14F-4D97-AF65-F5344CB8AC3E}">
        <p14:creationId xmlns:p14="http://schemas.microsoft.com/office/powerpoint/2010/main" val="529367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15</a:t>
            </a:fld>
            <a:endParaRPr lang="en-US"/>
          </a:p>
        </p:txBody>
      </p:sp>
    </p:spTree>
    <p:extLst>
      <p:ext uri="{BB962C8B-B14F-4D97-AF65-F5344CB8AC3E}">
        <p14:creationId xmlns:p14="http://schemas.microsoft.com/office/powerpoint/2010/main" val="305248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IEEE-LOM </a:t>
            </a:r>
            <a:r>
              <a:rPr lang="en-US" dirty="0" smtClean="0"/>
              <a:t>is encoded in XML and</a:t>
            </a:r>
            <a:r>
              <a:rPr lang="en-US" baseline="0" dirty="0" smtClean="0"/>
              <a:t> </a:t>
            </a:r>
            <a:r>
              <a:rPr lang="en-US" dirty="0" smtClean="0"/>
              <a:t>includes nine categories with sub-elements that hold </a:t>
            </a:r>
            <a:r>
              <a:rPr lang="en-US" dirty="0" smtClean="0"/>
              <a:t>data.</a:t>
            </a:r>
          </a:p>
          <a:p>
            <a:pPr marL="628650" lvl="1" indent="-171450">
              <a:buFontTx/>
              <a:buChar char="-"/>
            </a:pPr>
            <a:r>
              <a:rPr lang="en-US" dirty="0" smtClean="0"/>
              <a:t>An</a:t>
            </a:r>
            <a:r>
              <a:rPr lang="en-US" baseline="0" dirty="0" smtClean="0"/>
              <a:t> </a:t>
            </a:r>
            <a:r>
              <a:rPr lang="en-US" dirty="0" smtClean="0"/>
              <a:t>RDF </a:t>
            </a:r>
            <a:r>
              <a:rPr lang="en-US" dirty="0" smtClean="0"/>
              <a:t>binding for LOM exists [9], however development is</a:t>
            </a:r>
            <a:r>
              <a:rPr lang="en-US" baseline="0" dirty="0" smtClean="0"/>
              <a:t> </a:t>
            </a:r>
            <a:r>
              <a:rPr lang="en-US" dirty="0" smtClean="0"/>
              <a:t>halted at the time of this paper’s writing</a:t>
            </a:r>
            <a:r>
              <a:rPr lang="en-US" dirty="0" smtClean="0"/>
              <a:t>.</a:t>
            </a:r>
            <a:endParaRPr lang="en-US" dirty="0" smtClean="0"/>
          </a:p>
          <a:p>
            <a:pPr marL="171450" indent="-171450">
              <a:buFontTx/>
              <a:buChar char="-"/>
            </a:pPr>
            <a:r>
              <a:rPr lang="en-US" dirty="0" smtClean="0"/>
              <a:t>SCORM </a:t>
            </a:r>
            <a:r>
              <a:rPr lang="en-US" dirty="0" smtClean="0"/>
              <a:t>is an extensive technical standard, typically encoded in XML, that defines how educational content should be packaged, how it is delivered, and how learners navigate between different parts of an online course. </a:t>
            </a:r>
            <a:endParaRPr lang="en-US" dirty="0" smtClean="0"/>
          </a:p>
          <a:p>
            <a:pPr marL="628650" lvl="1" indent="-171450">
              <a:buFontTx/>
              <a:buChar char="-"/>
            </a:pPr>
            <a:r>
              <a:rPr lang="en-US" dirty="0" smtClean="0"/>
              <a:t>An </a:t>
            </a:r>
            <a:r>
              <a:rPr lang="en-US" dirty="0" smtClean="0"/>
              <a:t>RDF binding of SCORM has yet to be developed</a:t>
            </a:r>
            <a:r>
              <a:rPr lang="en-US" dirty="0" smtClean="0"/>
              <a:t>.</a:t>
            </a: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2013, Learning </a:t>
            </a:r>
            <a:r>
              <a:rPr lang="en-US" dirty="0" smtClean="0"/>
              <a:t>Resource Metadata Initiative (LRMI) specification was incorporated into </a:t>
            </a:r>
            <a:r>
              <a:rPr lang="en-US" dirty="0" err="1" smtClean="0"/>
              <a:t>Schema.org’s</a:t>
            </a:r>
            <a:r>
              <a:rPr lang="en-US" dirty="0" smtClean="0"/>
              <a:t> vocabulary for tagging educational content [13]. </a:t>
            </a: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Rather </a:t>
            </a:r>
            <a:r>
              <a:rPr lang="en-US" dirty="0" smtClean="0"/>
              <a:t>than using the defunct LOM binding or creating a new binding of SCORM to RDF, we chose to extend a vocabulary meant for Linked Data, Schema.org, for which an RDF mapping exists [12], to include properties unique to open courseware.</a:t>
            </a:r>
          </a:p>
          <a:p>
            <a:endParaRPr lang="en-US" dirty="0" smtClean="0"/>
          </a:p>
        </p:txBody>
      </p:sp>
      <p:sp>
        <p:nvSpPr>
          <p:cNvPr id="4" name="Slide Number Placeholder 3"/>
          <p:cNvSpPr>
            <a:spLocks noGrp="1"/>
          </p:cNvSpPr>
          <p:nvPr>
            <p:ph type="sldNum" sz="quarter" idx="10"/>
          </p:nvPr>
        </p:nvSpPr>
        <p:spPr/>
        <p:txBody>
          <a:bodyPr/>
          <a:lstStyle/>
          <a:p>
            <a:fld id="{D2C1E950-1D5D-400E-BAE8-E15BD02853B6}" type="slidenum">
              <a:rPr lang="en-US" smtClean="0"/>
              <a:t>3</a:t>
            </a:fld>
            <a:endParaRPr lang="en-US"/>
          </a:p>
        </p:txBody>
      </p:sp>
    </p:spTree>
    <p:extLst>
      <p:ext uri="{BB962C8B-B14F-4D97-AF65-F5344CB8AC3E}">
        <p14:creationId xmlns:p14="http://schemas.microsoft.com/office/powerpoint/2010/main" val="136644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Schema.org is organized as a hierarchy of types, each associated with a set of properties.</a:t>
            </a:r>
          </a:p>
          <a:p>
            <a:pPr marL="628650" lvl="1" indent="-171450">
              <a:buFontTx/>
              <a:buChar char="-"/>
            </a:pPr>
            <a:r>
              <a:rPr lang="en-US" dirty="0" err="1" smtClean="0"/>
              <a:t>CreativeWork</a:t>
            </a:r>
            <a:r>
              <a:rPr lang="en-US" dirty="0" smtClean="0"/>
              <a:t> is </a:t>
            </a:r>
            <a:r>
              <a:rPr lang="en-US" dirty="0" err="1" smtClean="0"/>
              <a:t>Schema.org’s</a:t>
            </a:r>
            <a:r>
              <a:rPr lang="en-US" dirty="0" smtClean="0"/>
              <a:t> type for generic creative work including books, movies, and now educational resources. </a:t>
            </a:r>
          </a:p>
          <a:p>
            <a:pPr marL="628650" lvl="1" indent="-171450">
              <a:buFontTx/>
              <a:buChar char="-"/>
            </a:pPr>
            <a:r>
              <a:rPr lang="en-US" dirty="0" smtClean="0"/>
              <a:t>The LRMI specification adds properties to </a:t>
            </a:r>
            <a:r>
              <a:rPr lang="en-US" dirty="0" err="1" smtClean="0"/>
              <a:t>CreativeWork</a:t>
            </a:r>
            <a:r>
              <a:rPr lang="en-US" dirty="0" smtClean="0"/>
              <a:t> including:</a:t>
            </a:r>
          </a:p>
          <a:p>
            <a:pPr marL="1085850" lvl="2" indent="-171450">
              <a:buFontTx/>
              <a:buChar char="-"/>
            </a:pPr>
            <a:r>
              <a:rPr lang="en-US" dirty="0" smtClean="0"/>
              <a:t>the time it takes to work through a learning resource (</a:t>
            </a:r>
            <a:r>
              <a:rPr lang="en-US" dirty="0" err="1" smtClean="0"/>
              <a:t>timeRequired</a:t>
            </a:r>
            <a:r>
              <a:rPr lang="en-US" dirty="0" smtClean="0"/>
              <a:t>)</a:t>
            </a:r>
          </a:p>
          <a:p>
            <a:pPr marL="1085850" lvl="2" indent="-171450">
              <a:buFontTx/>
              <a:buChar char="-"/>
            </a:pPr>
            <a:r>
              <a:rPr lang="en-US" dirty="0" smtClean="0"/>
              <a:t>the typical age range of the content’s intended audience (</a:t>
            </a:r>
            <a:r>
              <a:rPr lang="en-US" dirty="0" err="1" smtClean="0"/>
              <a:t>typicalAgeRange</a:t>
            </a:r>
            <a:r>
              <a:rPr lang="en-US" dirty="0" smtClean="0"/>
              <a:t>) </a:t>
            </a:r>
          </a:p>
          <a:p>
            <a:pPr marL="1085850" lvl="2" indent="-171450">
              <a:buFontTx/>
              <a:buChar char="-"/>
            </a:pPr>
            <a:r>
              <a:rPr lang="en-US" dirty="0" smtClean="0"/>
              <a:t>LRMI also highlights properties previously available in </a:t>
            </a:r>
            <a:r>
              <a:rPr lang="en-US" dirty="0" err="1" smtClean="0"/>
              <a:t>Schema.org’s</a:t>
            </a:r>
            <a:r>
              <a:rPr lang="en-US" dirty="0" smtClean="0"/>
              <a:t> </a:t>
            </a:r>
            <a:r>
              <a:rPr lang="en-US" dirty="0" err="1" smtClean="0"/>
              <a:t>CreativeWork</a:t>
            </a:r>
            <a:r>
              <a:rPr lang="en-US" dirty="0" smtClean="0"/>
              <a:t> type relevant to Learning</a:t>
            </a:r>
            <a:r>
              <a:rPr lang="en-US" baseline="0" dirty="0" smtClean="0"/>
              <a:t> Resource data</a:t>
            </a:r>
            <a:r>
              <a:rPr lang="en-US" dirty="0" smtClean="0"/>
              <a:t> like the subject of the content (about) and the publisher of the resource (publisher).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Still</a:t>
            </a:r>
            <a:r>
              <a:rPr lang="en-US" baseline="0" dirty="0" smtClean="0"/>
              <a:t> </a:t>
            </a:r>
            <a:r>
              <a:rPr lang="en-US" dirty="0" smtClean="0"/>
              <a:t>several </a:t>
            </a:r>
            <a:r>
              <a:rPr lang="en-US" dirty="0" smtClean="0"/>
              <a:t>crucial missing data fields such as syllabus details, course difficulty, and predicates linking courses to other </a:t>
            </a:r>
            <a:r>
              <a:rPr lang="en-US" dirty="0" smtClean="0"/>
              <a:t>objects</a:t>
            </a:r>
            <a:r>
              <a:rPr lang="en-US" baseline="0" dirty="0" smtClean="0"/>
              <a:t> -&gt;</a:t>
            </a:r>
            <a:r>
              <a:rPr lang="en-US" dirty="0" smtClean="0"/>
              <a:t> necessary </a:t>
            </a:r>
            <a:r>
              <a:rPr lang="en-US" dirty="0" smtClean="0"/>
              <a:t>to extend the vocabulary for MOOC data.</a:t>
            </a:r>
          </a:p>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4</a:t>
            </a:fld>
            <a:endParaRPr lang="en-US"/>
          </a:p>
        </p:txBody>
      </p:sp>
    </p:spTree>
    <p:extLst>
      <p:ext uri="{BB962C8B-B14F-4D97-AF65-F5344CB8AC3E}">
        <p14:creationId xmlns:p14="http://schemas.microsoft.com/office/powerpoint/2010/main" val="3673049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More properties than there are in existing linked education data specifications. Further demonstrating need for Schema.org extension.</a:t>
            </a:r>
          </a:p>
          <a:p>
            <a:pPr marL="0" indent="0">
              <a:buFontTx/>
              <a:buNone/>
            </a:pPr>
            <a:r>
              <a:rPr lang="en-US" baseline="0" dirty="0" smtClean="0"/>
              <a:t>- Similarities in properties between providers. </a:t>
            </a:r>
            <a:r>
              <a:rPr lang="en-US" baseline="0" dirty="0" smtClean="0"/>
              <a:t>All have curriculum details available.</a:t>
            </a:r>
          </a:p>
          <a:p>
            <a:r>
              <a:rPr lang="en-US" dirty="0" smtClean="0"/>
              <a:t>-</a:t>
            </a:r>
            <a:r>
              <a:rPr lang="en-US" baseline="0" dirty="0" smtClean="0"/>
              <a:t> Mapping categories manually.</a:t>
            </a:r>
            <a:endParaRPr lang="en-US" dirty="0" smtClean="0"/>
          </a:p>
        </p:txBody>
      </p:sp>
      <p:sp>
        <p:nvSpPr>
          <p:cNvPr id="4" name="Slide Number Placeholder 3"/>
          <p:cNvSpPr>
            <a:spLocks noGrp="1"/>
          </p:cNvSpPr>
          <p:nvPr>
            <p:ph type="sldNum" sz="quarter" idx="10"/>
          </p:nvPr>
        </p:nvSpPr>
        <p:spPr/>
        <p:txBody>
          <a:bodyPr/>
          <a:lstStyle/>
          <a:p>
            <a:fld id="{D2C1E950-1D5D-400E-BAE8-E15BD02853B6}" type="slidenum">
              <a:rPr lang="en-US" smtClean="0"/>
              <a:t>5</a:t>
            </a:fld>
            <a:endParaRPr lang="en-US"/>
          </a:p>
        </p:txBody>
      </p:sp>
    </p:spTree>
    <p:extLst>
      <p:ext uri="{BB962C8B-B14F-4D97-AF65-F5344CB8AC3E}">
        <p14:creationId xmlns:p14="http://schemas.microsoft.com/office/powerpoint/2010/main" val="408368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smtClean="0"/>
              <a:t>Schema.rdfs.org </a:t>
            </a:r>
            <a:r>
              <a:rPr lang="en-US" dirty="0" smtClean="0"/>
              <a:t>hosts an RDF/XML version of </a:t>
            </a:r>
            <a:r>
              <a:rPr lang="en-US" dirty="0" err="1" smtClean="0"/>
              <a:t>Schema.org’s</a:t>
            </a:r>
            <a:r>
              <a:rPr lang="en-US" dirty="0" smtClean="0"/>
              <a:t> ontology, which we imported into Stanford Protégé to extend with additional types and properties</a:t>
            </a:r>
            <a:r>
              <a:rPr lang="en-US" dirty="0" smtClean="0"/>
              <a:t>.</a:t>
            </a:r>
          </a:p>
          <a:p>
            <a:pPr marL="171450" lvl="0" indent="-171450">
              <a:buFontTx/>
              <a:buChar char="-"/>
            </a:pPr>
            <a:r>
              <a:rPr lang="en-US" dirty="0" smtClean="0"/>
              <a:t>Relevant properties</a:t>
            </a:r>
            <a:r>
              <a:rPr lang="en-US" baseline="0" dirty="0" smtClean="0"/>
              <a:t> are highlighted from LRMI specification</a:t>
            </a:r>
            <a:endParaRPr lang="en-US" dirty="0" smtClean="0"/>
          </a:p>
          <a:p>
            <a:pPr marL="171450" lvl="0" indent="-171450">
              <a:buFontTx/>
              <a:buChar char="-"/>
            </a:pPr>
            <a:r>
              <a:rPr lang="en-US" dirty="0" smtClean="0"/>
              <a:t>Data</a:t>
            </a:r>
            <a:r>
              <a:rPr lang="en-US" baseline="0" dirty="0" smtClean="0"/>
              <a:t> properties adapted from </a:t>
            </a:r>
            <a:r>
              <a:rPr lang="en-US" baseline="0" dirty="0" err="1" smtClean="0"/>
              <a:t>Coursera</a:t>
            </a:r>
            <a:endParaRPr lang="en-US" baseline="0" dirty="0" smtClean="0"/>
          </a:p>
          <a:p>
            <a:pPr marL="171450" lvl="0" indent="-171450">
              <a:buFontTx/>
              <a:buChar char="-"/>
            </a:pPr>
            <a:r>
              <a:rPr lang="en-US" baseline="0" dirty="0" smtClean="0"/>
              <a:t>Object properties relate types to one another</a:t>
            </a:r>
            <a:endParaRPr lang="en-US" dirty="0" smtClean="0"/>
          </a:p>
        </p:txBody>
      </p:sp>
      <p:sp>
        <p:nvSpPr>
          <p:cNvPr id="4" name="Slide Number Placeholder 3"/>
          <p:cNvSpPr>
            <a:spLocks noGrp="1"/>
          </p:cNvSpPr>
          <p:nvPr>
            <p:ph type="sldNum" sz="quarter" idx="10"/>
          </p:nvPr>
        </p:nvSpPr>
        <p:spPr/>
        <p:txBody>
          <a:bodyPr/>
          <a:lstStyle/>
          <a:p>
            <a:fld id="{D2C1E950-1D5D-400E-BAE8-E15BD02853B6}" type="slidenum">
              <a:rPr lang="en-US" smtClean="0"/>
              <a:t>6</a:t>
            </a:fld>
            <a:endParaRPr lang="en-US"/>
          </a:p>
        </p:txBody>
      </p:sp>
    </p:spTree>
    <p:extLst>
      <p:ext uri="{BB962C8B-B14F-4D97-AF65-F5344CB8AC3E}">
        <p14:creationId xmlns:p14="http://schemas.microsoft.com/office/powerpoint/2010/main" val="345428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(Needs to be condensed) </a:t>
            </a:r>
          </a:p>
          <a:p>
            <a:r>
              <a:rPr lang="en-US" sz="1200" b="0" i="0" u="none" strike="noStrike" kern="1200" baseline="0" dirty="0" smtClean="0">
                <a:solidFill>
                  <a:schemeClr val="tx1"/>
                </a:solidFill>
                <a:latin typeface="+mn-lt"/>
                <a:ea typeface="+mn-ea"/>
                <a:cs typeface="+mn-cs"/>
              </a:rPr>
              <a:t>Web scrapers were necessary to collect data not available by API (</a:t>
            </a:r>
            <a:r>
              <a:rPr lang="en-US" sz="1200" b="0" i="0" u="none" strike="noStrike" kern="1200" baseline="0" dirty="0" err="1" smtClean="0">
                <a:solidFill>
                  <a:schemeClr val="tx1"/>
                </a:solidFill>
                <a:latin typeface="+mn-lt"/>
                <a:ea typeface="+mn-ea"/>
                <a:cs typeface="+mn-cs"/>
              </a:rPr>
              <a:t>Coursera</a:t>
            </a:r>
            <a:r>
              <a:rPr lang="en-US" sz="1200" b="0" i="0" u="none" strike="noStrike" kern="1200" baseline="0" dirty="0" smtClean="0">
                <a:solidFill>
                  <a:schemeClr val="tx1"/>
                </a:solidFill>
                <a:latin typeface="+mn-lt"/>
                <a:ea typeface="+mn-ea"/>
                <a:cs typeface="+mn-cs"/>
              </a:rPr>
              <a:t> was the only provider with one).</a:t>
            </a:r>
          </a:p>
          <a:p>
            <a:r>
              <a:rPr lang="en-US" sz="1200" b="0" i="0" u="none" strike="noStrike" kern="1200" baseline="0" dirty="0" smtClean="0">
                <a:solidFill>
                  <a:schemeClr val="tx1"/>
                </a:solidFill>
                <a:latin typeface="+mn-lt"/>
                <a:ea typeface="+mn-ea"/>
                <a:cs typeface="+mn-cs"/>
              </a:rPr>
              <a:t>- First we subclass a </a:t>
            </a:r>
            <a:r>
              <a:rPr lang="en-US" sz="1200" b="0" i="0" u="none" strike="noStrike" kern="1200" baseline="0" dirty="0" err="1" smtClean="0">
                <a:solidFill>
                  <a:schemeClr val="tx1"/>
                </a:solidFill>
                <a:latin typeface="+mn-lt"/>
                <a:ea typeface="+mn-ea"/>
                <a:cs typeface="+mn-cs"/>
              </a:rPr>
              <a:t>CrawlSpider</a:t>
            </a:r>
            <a:r>
              <a:rPr lang="en-US" sz="1200" b="0" i="0" u="none" strike="noStrike" kern="1200" baseline="0" dirty="0" smtClean="0">
                <a:solidFill>
                  <a:schemeClr val="tx1"/>
                </a:solidFill>
                <a:latin typeface="+mn-lt"/>
                <a:ea typeface="+mn-ea"/>
                <a:cs typeface="+mn-cs"/>
              </a:rPr>
              <a:t>, define its name, allowed domains, as well as a list of URLs for the crawler to visit first. The subsequent lines of code open a list of </a:t>
            </a:r>
            <a:r>
              <a:rPr lang="en-US" sz="1200" b="0" i="0" u="none" strike="noStrike" kern="1200" baseline="0" dirty="0" err="1" smtClean="0">
                <a:solidFill>
                  <a:schemeClr val="tx1"/>
                </a:solidFill>
                <a:latin typeface="+mn-lt"/>
                <a:ea typeface="+mn-ea"/>
                <a:cs typeface="+mn-cs"/>
              </a:rPr>
              <a:t>edXcategories</a:t>
            </a:r>
            <a:r>
              <a:rPr lang="en-US" sz="1200" b="0" i="0" u="none" strike="noStrike" kern="1200" baseline="0" dirty="0" smtClean="0">
                <a:solidFill>
                  <a:schemeClr val="tx1"/>
                </a:solidFill>
                <a:latin typeface="+mn-lt"/>
                <a:ea typeface="+mn-ea"/>
                <a:cs typeface="+mn-cs"/>
              </a:rPr>
              <a:t>, iterate through those categories and append URLs to </a:t>
            </a:r>
            <a:r>
              <a:rPr lang="en-US" sz="1200" b="0" i="0" u="none" strike="noStrike" kern="1200" baseline="0" dirty="0" err="1" smtClean="0">
                <a:solidFill>
                  <a:schemeClr val="tx1"/>
                </a:solidFill>
                <a:latin typeface="+mn-lt"/>
                <a:ea typeface="+mn-ea"/>
                <a:cs typeface="+mn-cs"/>
              </a:rPr>
              <a:t>start_urls</a:t>
            </a:r>
            <a:r>
              <a:rPr lang="en-US" sz="1200" b="0" i="0" u="none" strike="noStrike" kern="1200" baseline="0" dirty="0" smtClean="0">
                <a:solidFill>
                  <a:schemeClr val="tx1"/>
                </a:solidFill>
                <a:latin typeface="+mn-lt"/>
                <a:ea typeface="+mn-ea"/>
                <a:cs typeface="+mn-cs"/>
              </a:rPr>
              <a:t>. These appended URLs lead to paginated lists of courses in each category. This method was necessary as Category names are currently not explicitly defined on each </a:t>
            </a:r>
            <a:r>
              <a:rPr lang="en-US" sz="1200" b="0" i="0" u="none" strike="noStrike" kern="1200" baseline="0" dirty="0" err="1" smtClean="0">
                <a:solidFill>
                  <a:schemeClr val="tx1"/>
                </a:solidFill>
                <a:latin typeface="+mn-lt"/>
                <a:ea typeface="+mn-ea"/>
                <a:cs typeface="+mn-cs"/>
              </a:rPr>
              <a:t>edX</a:t>
            </a:r>
            <a:r>
              <a:rPr lang="en-US" sz="1200" b="0" i="0" u="none" strike="noStrike" kern="1200" baseline="0" dirty="0" smtClean="0">
                <a:solidFill>
                  <a:schemeClr val="tx1"/>
                </a:solidFill>
                <a:latin typeface="+mn-lt"/>
                <a:ea typeface="+mn-ea"/>
                <a:cs typeface="+mn-cs"/>
              </a:rPr>
              <a:t> course page.</a:t>
            </a:r>
          </a:p>
          <a:p>
            <a:pPr marL="171450" indent="-171450">
              <a:buFontTx/>
              <a:buChar char="-"/>
            </a:pPr>
            <a:r>
              <a:rPr lang="en-US" sz="1200" b="0" i="0" u="none" strike="noStrike" kern="1200" baseline="0" dirty="0" smtClean="0">
                <a:solidFill>
                  <a:schemeClr val="tx1"/>
                </a:solidFill>
                <a:latin typeface="+mn-lt"/>
                <a:ea typeface="+mn-ea"/>
                <a:cs typeface="+mn-cs"/>
              </a:rPr>
              <a:t>Next we write our first parse method which takes a URL from our list of start URLs defined in Figure 3, selects each course URL listed on the page using the XPath selector “//strong/a/@</a:t>
            </a:r>
            <a:r>
              <a:rPr lang="en-US" sz="1200" b="0" i="0" u="none" strike="noStrike" kern="1200" baseline="0" dirty="0" err="1" smtClean="0">
                <a:solidFill>
                  <a:schemeClr val="tx1"/>
                </a:solidFill>
                <a:latin typeface="+mn-lt"/>
                <a:ea typeface="+mn-ea"/>
                <a:cs typeface="+mn-cs"/>
              </a:rPr>
              <a:t>href</a:t>
            </a:r>
            <a:r>
              <a:rPr lang="en-US" sz="1200" b="0" i="0" u="none" strike="noStrike" kern="1200" baseline="0" dirty="0" smtClean="0">
                <a:solidFill>
                  <a:schemeClr val="tx1"/>
                </a:solidFill>
                <a:latin typeface="+mn-lt"/>
                <a:ea typeface="+mn-ea"/>
                <a:cs typeface="+mn-cs"/>
              </a:rPr>
              <a:t>”, then iterates through each site. For each site, a new </a:t>
            </a:r>
            <a:r>
              <a:rPr lang="en-US" sz="1200" b="0" i="0" u="none" strike="noStrike" kern="1200" baseline="0" dirty="0" err="1" smtClean="0">
                <a:solidFill>
                  <a:schemeClr val="tx1"/>
                </a:solidFill>
                <a:latin typeface="+mn-lt"/>
                <a:ea typeface="+mn-ea"/>
                <a:cs typeface="+mn-cs"/>
              </a:rPr>
              <a:t>EdxItem</a:t>
            </a:r>
            <a:r>
              <a:rPr lang="en-US" sz="1200" b="0" i="0" u="none" strike="noStrike" kern="1200" baseline="0" dirty="0" smtClean="0">
                <a:solidFill>
                  <a:schemeClr val="tx1"/>
                </a:solidFill>
                <a:latin typeface="+mn-lt"/>
                <a:ea typeface="+mn-ea"/>
                <a:cs typeface="+mn-cs"/>
              </a:rPr>
              <a:t> is declared, “</a:t>
            </a:r>
            <a:r>
              <a:rPr lang="en-US" sz="1200" b="0" i="0" u="none" strike="noStrike" kern="1200" baseline="0" dirty="0" err="1" smtClean="0">
                <a:solidFill>
                  <a:schemeClr val="tx1"/>
                </a:solidFill>
                <a:latin typeface="+mn-lt"/>
                <a:ea typeface="+mn-ea"/>
                <a:cs typeface="+mn-cs"/>
              </a:rPr>
              <a:t>url</a:t>
            </a:r>
            <a:r>
              <a:rPr lang="en-US" sz="1200" b="0" i="0" u="none" strike="noStrike" kern="1200" baseline="0" dirty="0" smtClean="0">
                <a:solidFill>
                  <a:schemeClr val="tx1"/>
                </a:solidFill>
                <a:latin typeface="+mn-lt"/>
                <a:ea typeface="+mn-ea"/>
                <a:cs typeface="+mn-cs"/>
              </a:rPr>
              <a:t>” and “category” are assigned, and a new </a:t>
            </a:r>
            <a:r>
              <a:rPr lang="en-US" sz="1200" b="0" i="0" u="none" strike="noStrike" kern="1200" baseline="0" dirty="0" err="1" smtClean="0">
                <a:solidFill>
                  <a:schemeClr val="tx1"/>
                </a:solidFill>
                <a:latin typeface="+mn-lt"/>
                <a:ea typeface="+mn-ea"/>
                <a:cs typeface="+mn-cs"/>
              </a:rPr>
              <a:t>scrapy.Request</a:t>
            </a:r>
            <a:r>
              <a:rPr lang="en-US" sz="1200" b="0" i="0" u="none" strike="noStrike" kern="1200" baseline="0" dirty="0" smtClean="0">
                <a:solidFill>
                  <a:schemeClr val="tx1"/>
                </a:solidFill>
                <a:latin typeface="+mn-lt"/>
                <a:ea typeface="+mn-ea"/>
                <a:cs typeface="+mn-cs"/>
              </a:rPr>
              <a:t> is made for the URL selected, calling the </a:t>
            </a:r>
            <a:r>
              <a:rPr lang="en-US" sz="1200" b="0" i="0" u="none" strike="noStrike" kern="1200" baseline="0" dirty="0" err="1" smtClean="0">
                <a:solidFill>
                  <a:schemeClr val="tx1"/>
                </a:solidFill>
                <a:latin typeface="+mn-lt"/>
                <a:ea typeface="+mn-ea"/>
                <a:cs typeface="+mn-cs"/>
              </a:rPr>
              <a:t>parse_details</a:t>
            </a:r>
            <a:r>
              <a:rPr lang="en-US" sz="1200" b="0" i="0" u="none" strike="noStrike" kern="1200" baseline="0" dirty="0" smtClean="0">
                <a:solidFill>
                  <a:schemeClr val="tx1"/>
                </a:solidFill>
                <a:latin typeface="+mn-lt"/>
                <a:ea typeface="+mn-ea"/>
                <a:cs typeface="+mn-cs"/>
              </a:rPr>
              <a:t> method detailed in Figure 5. The complete </a:t>
            </a:r>
            <a:r>
              <a:rPr lang="en-US" sz="1200" b="0" i="0" u="none" strike="noStrike" kern="1200" baseline="0" dirty="0" err="1" smtClean="0">
                <a:solidFill>
                  <a:schemeClr val="tx1"/>
                </a:solidFill>
                <a:latin typeface="+mn-lt"/>
                <a:ea typeface="+mn-ea"/>
                <a:cs typeface="+mn-cs"/>
              </a:rPr>
              <a:t>EdxItem</a:t>
            </a:r>
            <a:r>
              <a:rPr lang="en-US" sz="1200" b="0" i="0" u="none" strike="noStrike" kern="1200" baseline="0" dirty="0" smtClean="0">
                <a:solidFill>
                  <a:schemeClr val="tx1"/>
                </a:solidFill>
                <a:latin typeface="+mn-lt"/>
                <a:ea typeface="+mn-ea"/>
                <a:cs typeface="+mn-cs"/>
              </a:rPr>
              <a:t> is then assigned to the </a:t>
            </a:r>
            <a:r>
              <a:rPr lang="en-US" sz="1200" b="0" i="0" u="none" strike="noStrike" kern="1200" baseline="0" dirty="0" err="1" smtClean="0">
                <a:solidFill>
                  <a:schemeClr val="tx1"/>
                </a:solidFill>
                <a:latin typeface="+mn-lt"/>
                <a:ea typeface="+mn-ea"/>
                <a:cs typeface="+mn-cs"/>
              </a:rPr>
              <a:t>Request.meta</a:t>
            </a:r>
            <a:r>
              <a:rPr lang="en-US" sz="1200" b="0" i="0" u="none" strike="noStrike" kern="1200" baseline="0" dirty="0" smtClean="0">
                <a:solidFill>
                  <a:schemeClr val="tx1"/>
                </a:solidFill>
                <a:latin typeface="+mn-lt"/>
                <a:ea typeface="+mn-ea"/>
                <a:cs typeface="+mn-cs"/>
              </a:rPr>
              <a:t> attribute, and the request is appended to a list of every request made during the crawl.</a:t>
            </a:r>
          </a:p>
          <a:p>
            <a:pPr marL="171450" indent="-171450">
              <a:buFontTx/>
              <a:buChar char="-"/>
            </a:pPr>
            <a:r>
              <a:rPr lang="en-US" sz="1200" b="0" i="0" u="none" strike="noStrike" kern="1200" baseline="0" dirty="0" smtClean="0">
                <a:solidFill>
                  <a:schemeClr val="tx1"/>
                </a:solidFill>
                <a:latin typeface="+mn-lt"/>
                <a:ea typeface="+mn-ea"/>
                <a:cs typeface="+mn-cs"/>
              </a:rPr>
              <a:t>The next method, </a:t>
            </a:r>
            <a:r>
              <a:rPr lang="en-US" sz="1200" b="0" i="0" u="none" strike="noStrike" kern="1200" baseline="0" dirty="0" err="1" smtClean="0">
                <a:solidFill>
                  <a:schemeClr val="tx1"/>
                </a:solidFill>
                <a:latin typeface="+mn-lt"/>
                <a:ea typeface="+mn-ea"/>
                <a:cs typeface="+mn-cs"/>
              </a:rPr>
              <a:t>parse_details</a:t>
            </a:r>
            <a:r>
              <a:rPr lang="en-US" sz="1200" b="0" i="0" u="none" strike="noStrike" kern="1200" baseline="0" dirty="0" smtClean="0">
                <a:solidFill>
                  <a:schemeClr val="tx1"/>
                </a:solidFill>
                <a:latin typeface="+mn-lt"/>
                <a:ea typeface="+mn-ea"/>
                <a:cs typeface="+mn-cs"/>
              </a:rPr>
              <a:t>, collects attributes from individual course pages using XPath selectors. The majority of these selectors are tailored to the HTML classes provided by </a:t>
            </a:r>
            <a:r>
              <a:rPr lang="en-US" sz="1200" b="0" i="0" u="none" strike="noStrike" kern="1200" baseline="0" dirty="0" err="1" smtClean="0">
                <a:solidFill>
                  <a:schemeClr val="tx1"/>
                </a:solidFill>
                <a:latin typeface="+mn-lt"/>
                <a:ea typeface="+mn-ea"/>
                <a:cs typeface="+mn-cs"/>
              </a:rPr>
              <a:t>edX</a:t>
            </a:r>
            <a:r>
              <a:rPr lang="en-US" sz="1200" b="0" i="0" u="none" strike="noStrike" kern="1200" baseline="0" dirty="0" smtClean="0">
                <a:solidFill>
                  <a:schemeClr val="tx1"/>
                </a:solidFill>
                <a:latin typeface="+mn-lt"/>
                <a:ea typeface="+mn-ea"/>
                <a:cs typeface="+mn-cs"/>
              </a:rPr>
              <a:t>, which denote course properties provided on the course page. &lt;This is susceptible to error if </a:t>
            </a:r>
            <a:r>
              <a:rPr lang="en-US" sz="1200" b="0" i="0" u="none" strike="noStrike" kern="1200" baseline="0" dirty="0" err="1" smtClean="0">
                <a:solidFill>
                  <a:schemeClr val="tx1"/>
                </a:solidFill>
                <a:latin typeface="+mn-lt"/>
                <a:ea typeface="+mn-ea"/>
                <a:cs typeface="+mn-cs"/>
              </a:rPr>
              <a:t>edX</a:t>
            </a:r>
            <a:r>
              <a:rPr lang="en-US" sz="1200" b="0" i="0" u="none" strike="noStrike" kern="1200" baseline="0" dirty="0" smtClean="0">
                <a:solidFill>
                  <a:schemeClr val="tx1"/>
                </a:solidFill>
                <a:latin typeface="+mn-lt"/>
                <a:ea typeface="+mn-ea"/>
                <a:cs typeface="+mn-cs"/>
              </a:rPr>
              <a:t> changes the class names of their course properties.</a:t>
            </a:r>
          </a:p>
          <a:p>
            <a:pPr marL="171450" indent="-171450">
              <a:buFontTx/>
              <a:buChar char="-"/>
            </a:pPr>
            <a:endParaRPr lang="en-US" sz="1200" b="0" i="0" u="none" strike="noStrike" kern="1200" baseline="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7</a:t>
            </a:fld>
            <a:endParaRPr lang="en-US"/>
          </a:p>
        </p:txBody>
      </p:sp>
    </p:spTree>
    <p:extLst>
      <p:ext uri="{BB962C8B-B14F-4D97-AF65-F5344CB8AC3E}">
        <p14:creationId xmlns:p14="http://schemas.microsoft.com/office/powerpoint/2010/main" val="158486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Conversion from</a:t>
            </a:r>
            <a:r>
              <a:rPr lang="en-US" baseline="0" dirty="0" smtClean="0"/>
              <a:t> JSON to RDF/XML was done in Apache Jena by importing the ontology and mapping properties to our linked data properties.</a:t>
            </a:r>
            <a:endParaRPr lang="en-US" dirty="0" smtClean="0"/>
          </a:p>
          <a:p>
            <a:r>
              <a:rPr lang="en-US" dirty="0" smtClean="0"/>
              <a:t>- Not all of the properties</a:t>
            </a:r>
            <a:r>
              <a:rPr lang="en-US" baseline="0" dirty="0" smtClean="0"/>
              <a:t> </a:t>
            </a:r>
            <a:r>
              <a:rPr lang="en-US" baseline="0" dirty="0" smtClean="0"/>
              <a:t>are seen in this sample data.</a:t>
            </a:r>
          </a:p>
          <a:p>
            <a:r>
              <a:rPr lang="en-US" dirty="0" smtClean="0"/>
              <a:t>- </a:t>
            </a:r>
            <a:r>
              <a:rPr lang="en-US" dirty="0" smtClean="0"/>
              <a:t>Data cleansing is needed to remove </a:t>
            </a:r>
            <a:r>
              <a:rPr lang="en-US" dirty="0" smtClean="0"/>
              <a:t>tags.</a:t>
            </a:r>
            <a:endParaRPr lang="en-US" dirty="0" smtClean="0"/>
          </a:p>
        </p:txBody>
      </p:sp>
      <p:sp>
        <p:nvSpPr>
          <p:cNvPr id="4" name="Slide Number Placeholder 3"/>
          <p:cNvSpPr>
            <a:spLocks noGrp="1"/>
          </p:cNvSpPr>
          <p:nvPr>
            <p:ph type="sldNum" sz="quarter" idx="10"/>
          </p:nvPr>
        </p:nvSpPr>
        <p:spPr/>
        <p:txBody>
          <a:bodyPr/>
          <a:lstStyle/>
          <a:p>
            <a:fld id="{D2C1E950-1D5D-400E-BAE8-E15BD02853B6}" type="slidenum">
              <a:rPr lang="en-US" smtClean="0"/>
              <a:t>8</a:t>
            </a:fld>
            <a:endParaRPr lang="en-US"/>
          </a:p>
        </p:txBody>
      </p:sp>
    </p:spTree>
    <p:extLst>
      <p:ext uri="{BB962C8B-B14F-4D97-AF65-F5344CB8AC3E}">
        <p14:creationId xmlns:p14="http://schemas.microsoft.com/office/powerpoint/2010/main" val="3683237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semantic web stack of Apache Tomcat as the web server and servlet container, </a:t>
            </a:r>
            <a:r>
              <a:rPr lang="en-US" dirty="0" err="1" smtClean="0"/>
              <a:t>Fuseki</a:t>
            </a:r>
            <a:r>
              <a:rPr lang="en-US" dirty="0" smtClean="0"/>
              <a:t> as the SPARQL server, TDB as the RDF store, and </a:t>
            </a:r>
            <a:r>
              <a:rPr lang="en-US" dirty="0" err="1" smtClean="0"/>
              <a:t>JavaServer</a:t>
            </a:r>
            <a:r>
              <a:rPr lang="en-US" dirty="0" smtClean="0"/>
              <a:t> Pages and Java Servlets to dynamically create </a:t>
            </a:r>
            <a:r>
              <a:rPr lang="en-US" dirty="0" smtClean="0"/>
              <a:t>webpages</a:t>
            </a:r>
            <a:r>
              <a:rPr lang="en-US" baseline="0" dirty="0" smtClean="0"/>
              <a:t> is used for our web app.</a:t>
            </a:r>
          </a:p>
          <a:p>
            <a:r>
              <a:rPr lang="en-US" baseline="0" dirty="0" smtClean="0"/>
              <a:t>- Could talk about the ease of use of this stack compared to a popular web framework like </a:t>
            </a:r>
            <a:r>
              <a:rPr lang="en-US" baseline="0" dirty="0" err="1" smtClean="0"/>
              <a:t>RoR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9</a:t>
            </a:fld>
            <a:endParaRPr lang="en-US"/>
          </a:p>
        </p:txBody>
      </p:sp>
    </p:spTree>
    <p:extLst>
      <p:ext uri="{BB962C8B-B14F-4D97-AF65-F5344CB8AC3E}">
        <p14:creationId xmlns:p14="http://schemas.microsoft.com/office/powerpoint/2010/main" val="3610152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MOOCLink is a web application which aggregates online courses as Linked Data and utilizes that data to discover and compare online courseware. </a:t>
            </a:r>
          </a:p>
          <a:p>
            <a:pPr marL="171450" indent="-171450">
              <a:buFontTx/>
              <a:buChar char="-"/>
            </a:pPr>
            <a:r>
              <a:rPr lang="en-US" baseline="0" dirty="0" smtClean="0"/>
              <a:t>Bootstrap template</a:t>
            </a:r>
          </a:p>
          <a:p>
            <a:pPr marL="171450" indent="-171450">
              <a:buFontTx/>
              <a:buChar char="-"/>
            </a:pPr>
            <a:r>
              <a:rPr lang="en-US" baseline="0" dirty="0" smtClean="0"/>
              <a:t>Course spotlight, how that is populated</a:t>
            </a:r>
          </a:p>
          <a:p>
            <a:pPr marL="171450" indent="-171450">
              <a:buFontTx/>
              <a:buChar char="-"/>
            </a:pPr>
            <a:r>
              <a:rPr lang="en-US" baseline="0" dirty="0" smtClean="0"/>
              <a:t>Starting soon section</a:t>
            </a:r>
          </a:p>
          <a:p>
            <a:pPr marL="171450" indent="-171450">
              <a:buFontTx/>
              <a:buChar char="-"/>
            </a:pPr>
            <a:r>
              <a:rPr lang="en-US" baseline="0" dirty="0" smtClean="0"/>
              <a:t>Link to GitHub, open-source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10</a:t>
            </a:fld>
            <a:endParaRPr lang="en-US"/>
          </a:p>
        </p:txBody>
      </p:sp>
    </p:spTree>
    <p:extLst>
      <p:ext uri="{BB962C8B-B14F-4D97-AF65-F5344CB8AC3E}">
        <p14:creationId xmlns:p14="http://schemas.microsoft.com/office/powerpoint/2010/main" val="191595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68686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02565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C7F28B-7436-4EFF-BCB3-E964D303B2F7}"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189560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20284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4125758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C7F28B-7436-4EFF-BCB3-E964D303B2F7}"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402010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91C7F28B-7436-4EFF-BCB3-E964D303B2F7}" type="datetimeFigureOut">
              <a:rPr lang="en-US" smtClean="0"/>
              <a:t>2/5/2015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111560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91C7F28B-7436-4EFF-BCB3-E964D303B2F7}" type="datetimeFigureOut">
              <a:rPr lang="en-US" smtClean="0"/>
              <a:t>2/5/2015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789062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91C7F28B-7436-4EFF-BCB3-E964D303B2F7}" type="datetimeFigureOut">
              <a:rPr lang="en-US" smtClean="0"/>
              <a:t>2/5/2015</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886434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C7F28B-7436-4EFF-BCB3-E964D303B2F7}" type="datetimeFigureOut">
              <a:rPr lang="en-US" smtClean="0"/>
              <a:t>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184410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C7F28B-7436-4EFF-BCB3-E964D303B2F7}" type="datetimeFigureOut">
              <a:rPr lang="en-US" smtClean="0"/>
              <a:t>2/5/2015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692747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1701233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C7F28B-7436-4EFF-BCB3-E964D303B2F7}" type="datetimeFigureOut">
              <a:rPr lang="en-US" smtClean="0"/>
              <a:t>2/5/2015</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251773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C7F28B-7436-4EFF-BCB3-E964D303B2F7}" type="datetimeFigureOut">
              <a:rPr lang="en-US" smtClean="0"/>
              <a:t>2/5/2015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4228949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C7F28B-7436-4EFF-BCB3-E964D303B2F7}" type="datetimeFigureOut">
              <a:rPr lang="en-US" smtClean="0"/>
              <a:t>2/5/2015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14082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C7F28B-7436-4EFF-BCB3-E964D303B2F7}"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487682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C7F28B-7436-4EFF-BCB3-E964D303B2F7}" type="datetimeFigureOut">
              <a:rPr lang="en-US" smtClean="0"/>
              <a:t>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51007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C7F28B-7436-4EFF-BCB3-E964D303B2F7}" type="datetimeFigureOut">
              <a:rPr lang="en-US" smtClean="0"/>
              <a:t>2/5/2015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2FCD3-479A-4584-85D0-F84C57AE3D2A}"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9657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C7F28B-7436-4EFF-BCB3-E964D303B2F7}" type="datetimeFigureOut">
              <a:rPr lang="en-US" smtClean="0"/>
              <a:t>2/5/2015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2FCD3-479A-4584-85D0-F84C57AE3D2A}"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14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C7F28B-7436-4EFF-BCB3-E964D303B2F7}" type="datetimeFigureOut">
              <a:rPr lang="en-US" smtClean="0"/>
              <a:t>2/5/2015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396833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C7F28B-7436-4EFF-BCB3-E964D303B2F7}" type="datetimeFigureOut">
              <a:rPr lang="en-US" smtClean="0"/>
              <a:t>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946020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C7F28B-7436-4EFF-BCB3-E964D303B2F7}" type="datetimeFigureOut">
              <a:rPr lang="en-US" smtClean="0"/>
              <a:t>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148393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1C7F28B-7436-4EFF-BCB3-E964D303B2F7}" type="datetimeFigureOut">
              <a:rPr lang="en-US" smtClean="0"/>
              <a:t>2/5/2015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612FCD3-479A-4584-85D0-F84C57AE3D2A}" type="slidenum">
              <a:rPr lang="en-US" smtClean="0"/>
              <a:t>‹#›</a:t>
            </a:fld>
            <a:endParaRPr lang="en-US"/>
          </a:p>
        </p:txBody>
      </p:sp>
    </p:spTree>
    <p:extLst>
      <p:ext uri="{BB962C8B-B14F-4D97-AF65-F5344CB8AC3E}">
        <p14:creationId xmlns:p14="http://schemas.microsoft.com/office/powerpoint/2010/main" val="420825213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1C7F28B-7436-4EFF-BCB3-E964D303B2F7}" type="datetimeFigureOut">
              <a:rPr lang="en-US" smtClean="0"/>
              <a:t>2/5/2015</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612FCD3-479A-4584-85D0-F84C57AE3D2A}" type="slidenum">
              <a:rPr lang="en-US" smtClean="0"/>
              <a:t>‹#›</a:t>
            </a:fld>
            <a:endParaRPr lang="en-US"/>
          </a:p>
        </p:txBody>
      </p:sp>
    </p:spTree>
    <p:extLst>
      <p:ext uri="{BB962C8B-B14F-4D97-AF65-F5344CB8AC3E}">
        <p14:creationId xmlns:p14="http://schemas.microsoft.com/office/powerpoint/2010/main" val="247775463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4.xml"/><Relationship Id="rId7"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5.xml"/><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8.xml"/><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6000" dirty="0" smtClean="0"/>
              <a:t>MOOCLink: </a:t>
            </a:r>
            <a:r>
              <a:rPr lang="en-US" sz="6000" dirty="0"/>
              <a:t>Building and Utilizing Linked </a:t>
            </a:r>
            <a:r>
              <a:rPr lang="en-US" sz="6000" dirty="0" smtClean="0"/>
              <a:t>Data from Massive Open Online Courses</a:t>
            </a:r>
            <a:endParaRPr lang="en-US" dirty="0"/>
          </a:p>
        </p:txBody>
      </p:sp>
      <p:sp>
        <p:nvSpPr>
          <p:cNvPr id="3" name="Subtitle 2"/>
          <p:cNvSpPr>
            <a:spLocks noGrp="1"/>
          </p:cNvSpPr>
          <p:nvPr>
            <p:ph type="subTitle" idx="1"/>
          </p:nvPr>
        </p:nvSpPr>
        <p:spPr>
          <a:xfrm>
            <a:off x="1471768" y="4670246"/>
            <a:ext cx="2590242" cy="914400"/>
          </a:xfrm>
        </p:spPr>
        <p:txBody>
          <a:bodyPr>
            <a:normAutofit fontScale="92500"/>
          </a:bodyPr>
          <a:lstStyle/>
          <a:p>
            <a:pPr algn="ctr">
              <a:lnSpc>
                <a:spcPct val="100000"/>
              </a:lnSpc>
              <a:spcBef>
                <a:spcPts val="0"/>
              </a:spcBef>
            </a:pPr>
            <a:r>
              <a:rPr lang="en-US" dirty="0" smtClean="0"/>
              <a:t>Sebastian </a:t>
            </a:r>
            <a:r>
              <a:rPr lang="en-US" dirty="0" err="1" smtClean="0"/>
              <a:t>Kagemann</a:t>
            </a:r>
            <a:endParaRPr lang="en-US" dirty="0" smtClean="0"/>
          </a:p>
          <a:p>
            <a:pPr algn="ctr">
              <a:lnSpc>
                <a:spcPct val="100000"/>
              </a:lnSpc>
              <a:spcBef>
                <a:spcPts val="0"/>
              </a:spcBef>
            </a:pPr>
            <a:r>
              <a:rPr lang="en-US" dirty="0" smtClean="0"/>
              <a:t>Indiana University</a:t>
            </a:r>
            <a:endParaRPr lang="en-US" dirty="0"/>
          </a:p>
        </p:txBody>
      </p:sp>
      <p:pic>
        <p:nvPicPr>
          <p:cNvPr id="4" name="Picture 3" descr="ASU_engineering_CMYK_201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7579" y="4161292"/>
            <a:ext cx="2375621" cy="416488"/>
          </a:xfrm>
          <a:prstGeom prst="rect">
            <a:avLst/>
          </a:prstGeom>
        </p:spPr>
      </p:pic>
      <p:pic>
        <p:nvPicPr>
          <p:cNvPr id="5" name="Picture 4"/>
          <p:cNvPicPr>
            <a:picLocks noChangeAspect="1"/>
          </p:cNvPicPr>
          <p:nvPr/>
        </p:nvPicPr>
        <p:blipFill>
          <a:blip r:embed="rId3"/>
          <a:stretch>
            <a:fillRect/>
          </a:stretch>
        </p:blipFill>
        <p:spPr>
          <a:xfrm>
            <a:off x="9367334" y="3007899"/>
            <a:ext cx="2573201" cy="605229"/>
          </a:xfrm>
          <a:prstGeom prst="rect">
            <a:avLst/>
          </a:prstGeom>
        </p:spPr>
      </p:pic>
      <p:pic>
        <p:nvPicPr>
          <p:cNvPr id="6" name="Picture 5"/>
          <p:cNvPicPr>
            <a:picLocks noChangeAspect="1"/>
          </p:cNvPicPr>
          <p:nvPr/>
        </p:nvPicPr>
        <p:blipFill>
          <a:blip r:embed="rId4"/>
          <a:stretch>
            <a:fillRect/>
          </a:stretch>
        </p:blipFill>
        <p:spPr>
          <a:xfrm>
            <a:off x="9703710" y="1298448"/>
            <a:ext cx="1848198" cy="1183495"/>
          </a:xfrm>
          <a:prstGeom prst="rect">
            <a:avLst/>
          </a:prstGeom>
        </p:spPr>
      </p:pic>
      <p:sp>
        <p:nvSpPr>
          <p:cNvPr id="7" name="Subtitle 2"/>
          <p:cNvSpPr txBox="1">
            <a:spLocks/>
          </p:cNvSpPr>
          <p:nvPr/>
        </p:nvSpPr>
        <p:spPr>
          <a:xfrm>
            <a:off x="5069495" y="4710468"/>
            <a:ext cx="2800875" cy="914400"/>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algn="ctr">
              <a:lnSpc>
                <a:spcPct val="100000"/>
              </a:lnSpc>
              <a:spcBef>
                <a:spcPts val="0"/>
              </a:spcBef>
            </a:pPr>
            <a:r>
              <a:rPr lang="en-US" dirty="0" err="1" smtClean="0"/>
              <a:t>Srividya</a:t>
            </a:r>
            <a:r>
              <a:rPr lang="en-US" dirty="0" smtClean="0"/>
              <a:t> Bansal</a:t>
            </a:r>
          </a:p>
          <a:p>
            <a:pPr algn="ctr">
              <a:lnSpc>
                <a:spcPct val="100000"/>
              </a:lnSpc>
              <a:spcBef>
                <a:spcPts val="0"/>
              </a:spcBef>
            </a:pPr>
            <a:r>
              <a:rPr lang="en-US" dirty="0" smtClean="0"/>
              <a:t>Arizona State University</a:t>
            </a:r>
            <a:endParaRPr lang="en-US" dirty="0"/>
          </a:p>
        </p:txBody>
      </p:sp>
    </p:spTree>
    <p:extLst>
      <p:ext uri="{BB962C8B-B14F-4D97-AF65-F5344CB8AC3E}">
        <p14:creationId xmlns:p14="http://schemas.microsoft.com/office/powerpoint/2010/main" val="1316035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MOOCLink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0" b="41492"/>
          <a:stretch/>
        </p:blipFill>
        <p:spPr>
          <a:xfrm>
            <a:off x="3790122" y="1"/>
            <a:ext cx="7606748" cy="6851374"/>
          </a:xfrm>
          <a:prstGeom prst="rect">
            <a:avLst/>
          </a:prstGeom>
        </p:spPr>
      </p:pic>
    </p:spTree>
    <p:extLst>
      <p:ext uri="{BB962C8B-B14F-4D97-AF65-F5344CB8AC3E}">
        <p14:creationId xmlns:p14="http://schemas.microsoft.com/office/powerpoint/2010/main" val="3418406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726" y="0"/>
            <a:ext cx="6680548" cy="6858000"/>
          </a:xfrm>
          <a:prstGeom prst="rect">
            <a:avLst/>
          </a:prstGeom>
        </p:spPr>
      </p:pic>
    </p:spTree>
    <p:extLst>
      <p:ext uri="{BB962C8B-B14F-4D97-AF65-F5344CB8AC3E}">
        <p14:creationId xmlns:p14="http://schemas.microsoft.com/office/powerpoint/2010/main" val="4051280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Comparison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98334" y="291549"/>
            <a:ext cx="7946240" cy="6308035"/>
          </a:xfrm>
        </p:spPr>
      </p:pic>
    </p:spTree>
    <p:extLst>
      <p:ext uri="{BB962C8B-B14F-4D97-AF65-F5344CB8AC3E}">
        <p14:creationId xmlns:p14="http://schemas.microsoft.com/office/powerpoint/2010/main" val="1645323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Details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429" y="-4572"/>
            <a:ext cx="7734132" cy="6858000"/>
          </a:xfrm>
          <a:prstGeom prst="rect">
            <a:avLst/>
          </a:prstGeom>
        </p:spPr>
      </p:pic>
    </p:spTree>
    <p:extLst>
      <p:ext uri="{BB962C8B-B14F-4D97-AF65-F5344CB8AC3E}">
        <p14:creationId xmlns:p14="http://schemas.microsoft.com/office/powerpoint/2010/main" val="4110018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dirty="0"/>
              <a:t>We have </a:t>
            </a:r>
            <a:r>
              <a:rPr lang="en-US" dirty="0" smtClean="0"/>
              <a:t>presented:</a:t>
            </a:r>
          </a:p>
          <a:p>
            <a:r>
              <a:rPr lang="en-US" dirty="0"/>
              <a:t>A</a:t>
            </a:r>
            <a:r>
              <a:rPr lang="en-US" dirty="0" smtClean="0"/>
              <a:t>n </a:t>
            </a:r>
            <a:r>
              <a:rPr lang="en-US" dirty="0"/>
              <a:t>extension of </a:t>
            </a:r>
            <a:r>
              <a:rPr lang="en-US" dirty="0" err="1"/>
              <a:t>Schema.org’s</a:t>
            </a:r>
            <a:r>
              <a:rPr lang="en-US" dirty="0"/>
              <a:t> Linked Data vocabulary, which incorporates </a:t>
            </a:r>
            <a:r>
              <a:rPr lang="en-US" dirty="0" smtClean="0"/>
              <a:t>assignment </a:t>
            </a:r>
            <a:r>
              <a:rPr lang="en-US" dirty="0"/>
              <a:t>of data properties relevant to </a:t>
            </a:r>
            <a:r>
              <a:rPr lang="en-US" dirty="0" smtClean="0"/>
              <a:t>online courses </a:t>
            </a:r>
            <a:r>
              <a:rPr lang="en-US" dirty="0"/>
              <a:t>as well as object properties which link MOOC sessions, course details, categories and instructors </a:t>
            </a:r>
            <a:r>
              <a:rPr lang="en-US" dirty="0" smtClean="0"/>
              <a:t>together</a:t>
            </a:r>
            <a:r>
              <a:rPr lang="en-US" dirty="0"/>
              <a:t> </a:t>
            </a:r>
            <a:r>
              <a:rPr lang="en-US" dirty="0" smtClean="0"/>
              <a:t>between different providers.</a:t>
            </a:r>
          </a:p>
          <a:p>
            <a:r>
              <a:rPr lang="en-US" dirty="0" smtClean="0"/>
              <a:t>An approach to </a:t>
            </a:r>
            <a:r>
              <a:rPr lang="en-US" dirty="0"/>
              <a:t>collecting </a:t>
            </a:r>
            <a:r>
              <a:rPr lang="en-US" dirty="0" smtClean="0"/>
              <a:t>data from web crawlers and APIs as JSON and converting it </a:t>
            </a:r>
            <a:r>
              <a:rPr lang="en-US" dirty="0"/>
              <a:t>to RDF with Apache Jena.</a:t>
            </a:r>
            <a:endParaRPr lang="en-US" dirty="0" smtClean="0"/>
          </a:p>
          <a:p>
            <a:r>
              <a:rPr lang="en-US" dirty="0" smtClean="0"/>
              <a:t>A prototype </a:t>
            </a:r>
            <a:r>
              <a:rPr lang="en-US" dirty="0"/>
              <a:t>implementation of </a:t>
            </a:r>
            <a:r>
              <a:rPr lang="en-US" dirty="0" err="1"/>
              <a:t>MOOCLink</a:t>
            </a:r>
            <a:r>
              <a:rPr lang="en-US" dirty="0"/>
              <a:t>, a web application which </a:t>
            </a:r>
            <a:r>
              <a:rPr lang="en-US" dirty="0" smtClean="0"/>
              <a:t>utilizes Linked </a:t>
            </a:r>
            <a:r>
              <a:rPr lang="en-US" dirty="0"/>
              <a:t>MOOC Data to allow users to discover and compare similar online </a:t>
            </a:r>
            <a:r>
              <a:rPr lang="en-US" dirty="0" smtClean="0"/>
              <a:t>courses.</a:t>
            </a:r>
          </a:p>
        </p:txBody>
      </p:sp>
    </p:spTree>
    <p:extLst>
      <p:ext uri="{BB962C8B-B14F-4D97-AF65-F5344CB8AC3E}">
        <p14:creationId xmlns:p14="http://schemas.microsoft.com/office/powerpoint/2010/main" val="1174291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2400" dirty="0" smtClean="0"/>
              <a:t>Incorporating demographic data</a:t>
            </a:r>
          </a:p>
          <a:p>
            <a:r>
              <a:rPr lang="en-US" sz="2400" dirty="0" smtClean="0"/>
              <a:t>Review system</a:t>
            </a:r>
          </a:p>
          <a:p>
            <a:r>
              <a:rPr lang="en-US" sz="2400" dirty="0" smtClean="0"/>
              <a:t>Item pipeline for crawlers</a:t>
            </a:r>
          </a:p>
          <a:p>
            <a:r>
              <a:rPr lang="en-US" sz="2400" dirty="0" smtClean="0"/>
              <a:t>Automated web updates</a:t>
            </a:r>
          </a:p>
          <a:p>
            <a:r>
              <a:rPr lang="en-US" sz="2400" dirty="0" smtClean="0"/>
              <a:t>Course tracks</a:t>
            </a:r>
          </a:p>
          <a:p>
            <a:r>
              <a:rPr lang="en-US" sz="2400" dirty="0" smtClean="0"/>
              <a:t>Natural language processing of syllabi</a:t>
            </a:r>
          </a:p>
          <a:p>
            <a:r>
              <a:rPr lang="en-US" sz="2400" dirty="0" smtClean="0"/>
              <a:t>Extended search functionality</a:t>
            </a:r>
          </a:p>
        </p:txBody>
      </p:sp>
    </p:spTree>
    <p:extLst>
      <p:ext uri="{BB962C8B-B14F-4D97-AF65-F5344CB8AC3E}">
        <p14:creationId xmlns:p14="http://schemas.microsoft.com/office/powerpoint/2010/main" val="1227859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MOOCs</a:t>
            </a:r>
            <a:endParaRPr lang="en-US" dirty="0"/>
          </a:p>
        </p:txBody>
      </p:sp>
      <p:pic>
        <p:nvPicPr>
          <p:cNvPr id="5122" name="Picture 2" descr="http://cdn10.techchange.org/wp-content/uploads/2013/02/Coursera-Logo-croppe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413" y="1074498"/>
            <a:ext cx="4989520" cy="26749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media.news.harvard.edu/gazette/wp-content/uploads/2012/05/edX_Logo_Col_RGB_FIN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1474" y="3222737"/>
            <a:ext cx="3453740" cy="230059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upload.wikimedia.org/wikipedia/commons/thumb/f/fd/Udacity_Logo.svg/2000px-Udacity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0661" y="1998484"/>
            <a:ext cx="2869030" cy="313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118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Existing Linked Education Data Specifications</a:t>
            </a:r>
            <a:endParaRPr lang="en-US" sz="3200" dirty="0"/>
          </a:p>
        </p:txBody>
      </p:sp>
      <p:pic>
        <p:nvPicPr>
          <p:cNvPr id="5" name="Picture 4"/>
          <p:cNvPicPr>
            <a:picLocks noChangeAspect="1"/>
          </p:cNvPicPr>
          <p:nvPr/>
        </p:nvPicPr>
        <p:blipFill>
          <a:blip r:embed="rId3"/>
          <a:stretch>
            <a:fillRect/>
          </a:stretch>
        </p:blipFill>
        <p:spPr>
          <a:xfrm>
            <a:off x="5128347" y="4243017"/>
            <a:ext cx="5504712" cy="1410357"/>
          </a:xfrm>
          <a:prstGeom prst="rect">
            <a:avLst/>
          </a:prstGeom>
        </p:spPr>
      </p:pic>
      <p:pic>
        <p:nvPicPr>
          <p:cNvPr id="6" name="Picture 2" descr="Shareable Content Object Reference 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346" y="2585361"/>
            <a:ext cx="4162571" cy="13863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eee.org/documents/ieee_mb_bl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347" y="1106860"/>
            <a:ext cx="4162571" cy="1207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44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 Metadata Initiative (LRMI)</a:t>
            </a:r>
            <a:endParaRPr lang="en-US" dirty="0"/>
          </a:p>
        </p:txBody>
      </p:sp>
      <p:pic>
        <p:nvPicPr>
          <p:cNvPr id="3074" name="Picture 2" descr="http://image.slidesharecdn.com/edupublrmianda11yprez2013-131030061509-phpapp02/95/edupub-2013-schemaorg-lrmi-and-a11y-for-discovery-15-638.jpg?cb=13831424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047" y="753585"/>
            <a:ext cx="7266620" cy="5455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37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 Data</a:t>
            </a:r>
            <a:endParaRPr lang="en-US" dirty="0"/>
          </a:p>
        </p:txBody>
      </p:sp>
      <p:sp>
        <p:nvSpPr>
          <p:cNvPr id="5" name="Text Placeholder 4"/>
          <p:cNvSpPr>
            <a:spLocks noGrp="1"/>
          </p:cNvSpPr>
          <p:nvPr>
            <p:ph type="body" sz="quarter" idx="3"/>
          </p:nvPr>
        </p:nvSpPr>
        <p:spPr>
          <a:xfrm>
            <a:off x="7289624" y="308731"/>
            <a:ext cx="3474720" cy="813171"/>
          </a:xfrm>
        </p:spPr>
        <p:txBody>
          <a:bodyPr/>
          <a:lstStyle/>
          <a:p>
            <a:r>
              <a:rPr lang="en-US" dirty="0" err="1"/>
              <a:t>edX</a:t>
            </a:r>
            <a:r>
              <a:rPr lang="en-US" dirty="0"/>
              <a:t> Course Page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912" y="1202113"/>
            <a:ext cx="3857189" cy="4907139"/>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216794392"/>
              </p:ext>
            </p:extLst>
          </p:nvPr>
        </p:nvGraphicFramePr>
        <p:xfrm>
          <a:off x="7342632" y="1241870"/>
          <a:ext cx="3934803" cy="1912147"/>
        </p:xfrm>
        <a:graphic>
          <a:graphicData uri="http://schemas.openxmlformats.org/presentationml/2006/ole">
            <mc:AlternateContent xmlns:mc="http://schemas.openxmlformats.org/markup-compatibility/2006">
              <mc:Choice xmlns:v="urn:schemas-microsoft-com:vml" Requires="v">
                <p:oleObj spid="_x0000_s7189" name="Image" r:id="rId5" imgW="14920560" imgH="7250760" progId="Photoshop.Image.13">
                  <p:embed/>
                </p:oleObj>
              </mc:Choice>
              <mc:Fallback>
                <p:oleObj name="Image" r:id="rId5" imgW="14920560" imgH="7250760" progId="Photoshop.Image.13">
                  <p:embed/>
                  <p:pic>
                    <p:nvPicPr>
                      <p:cNvPr id="0" name=""/>
                      <p:cNvPicPr/>
                      <p:nvPr/>
                    </p:nvPicPr>
                    <p:blipFill>
                      <a:blip r:embed="rId6"/>
                      <a:stretch>
                        <a:fillRect/>
                      </a:stretch>
                    </p:blipFill>
                    <p:spPr>
                      <a:xfrm>
                        <a:off x="7342632" y="1241870"/>
                        <a:ext cx="3934803" cy="1912147"/>
                      </a:xfrm>
                      <a:prstGeom prst="rect">
                        <a:avLst/>
                      </a:prstGeom>
                    </p:spPr>
                  </p:pic>
                </p:oleObj>
              </mc:Fallback>
            </mc:AlternateContent>
          </a:graphicData>
        </a:graphic>
      </p:graphicFrame>
      <p:sp>
        <p:nvSpPr>
          <p:cNvPr id="10" name="Text Placeholder 2"/>
          <p:cNvSpPr txBox="1">
            <a:spLocks/>
          </p:cNvSpPr>
          <p:nvPr/>
        </p:nvSpPr>
        <p:spPr>
          <a:xfrm>
            <a:off x="3867912" y="316117"/>
            <a:ext cx="3474720" cy="807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defRPr sz="2000" b="1"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9pPr>
          </a:lstStyle>
          <a:p>
            <a:r>
              <a:rPr lang="en-US" dirty="0" smtClean="0"/>
              <a:t>Data Fields from </a:t>
            </a:r>
            <a:r>
              <a:rPr lang="en-US" dirty="0" err="1" smtClean="0"/>
              <a:t>Coursera</a:t>
            </a:r>
            <a:r>
              <a:rPr lang="en-US" dirty="0" smtClean="0"/>
              <a:t> API</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921638565"/>
              </p:ext>
            </p:extLst>
          </p:nvPr>
        </p:nvGraphicFramePr>
        <p:xfrm>
          <a:off x="7342632" y="3685911"/>
          <a:ext cx="3937299" cy="2007946"/>
        </p:xfrm>
        <a:graphic>
          <a:graphicData uri="http://schemas.openxmlformats.org/presentationml/2006/ole">
            <mc:AlternateContent xmlns:mc="http://schemas.openxmlformats.org/markup-compatibility/2006">
              <mc:Choice xmlns:v="urn:schemas-microsoft-com:vml" Requires="v">
                <p:oleObj spid="_x0000_s7190" name="Image" r:id="rId7" imgW="15987240" imgH="10018800" progId="Photoshop.Image.13">
                  <p:embed/>
                </p:oleObj>
              </mc:Choice>
              <mc:Fallback>
                <p:oleObj name="Image" r:id="rId7" imgW="15987240" imgH="10018800" progId="Photoshop.Image.13">
                  <p:embed/>
                  <p:pic>
                    <p:nvPicPr>
                      <p:cNvPr id="0" name=""/>
                      <p:cNvPicPr/>
                      <p:nvPr/>
                    </p:nvPicPr>
                    <p:blipFill>
                      <a:blip r:embed="rId8"/>
                      <a:stretch>
                        <a:fillRect/>
                      </a:stretch>
                    </p:blipFill>
                    <p:spPr>
                      <a:xfrm>
                        <a:off x="7342632" y="3685911"/>
                        <a:ext cx="3937299" cy="2007946"/>
                      </a:xfrm>
                      <a:prstGeom prst="rect">
                        <a:avLst/>
                      </a:prstGeom>
                    </p:spPr>
                  </p:pic>
                </p:oleObj>
              </mc:Fallback>
            </mc:AlternateContent>
          </a:graphicData>
        </a:graphic>
      </p:graphicFrame>
      <p:sp>
        <p:nvSpPr>
          <p:cNvPr id="3" name="Text Placeholder 2"/>
          <p:cNvSpPr>
            <a:spLocks noGrp="1"/>
          </p:cNvSpPr>
          <p:nvPr>
            <p:ph type="body" idx="1"/>
          </p:nvPr>
        </p:nvSpPr>
        <p:spPr>
          <a:xfrm>
            <a:off x="7248619" y="3330002"/>
            <a:ext cx="3474720" cy="355909"/>
          </a:xfrm>
        </p:spPr>
        <p:txBody>
          <a:bodyPr>
            <a:normAutofit lnSpcReduction="10000"/>
          </a:bodyPr>
          <a:lstStyle/>
          <a:p>
            <a:r>
              <a:rPr lang="en-US" dirty="0" err="1" smtClean="0"/>
              <a:t>Udacity</a:t>
            </a:r>
            <a:r>
              <a:rPr lang="en-US" dirty="0" smtClean="0"/>
              <a:t> Course Page</a:t>
            </a:r>
            <a:endParaRPr lang="en-US" dirty="0"/>
          </a:p>
        </p:txBody>
      </p:sp>
    </p:spTree>
    <p:extLst>
      <p:ext uri="{BB962C8B-B14F-4D97-AF65-F5344CB8AC3E}">
        <p14:creationId xmlns:p14="http://schemas.microsoft.com/office/powerpoint/2010/main" val="3210059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Schema.org</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38710" y="70790"/>
            <a:ext cx="4310022" cy="6707275"/>
          </a:xfrm>
        </p:spPr>
      </p:pic>
      <p:graphicFrame>
        <p:nvGraphicFramePr>
          <p:cNvPr id="6" name="Object 5"/>
          <p:cNvGraphicFramePr>
            <a:graphicFrameLocks noChangeAspect="1"/>
          </p:cNvGraphicFramePr>
          <p:nvPr>
            <p:extLst>
              <p:ext uri="{D42A27DB-BD31-4B8C-83A1-F6EECF244321}">
                <p14:modId xmlns:p14="http://schemas.microsoft.com/office/powerpoint/2010/main" val="1865620035"/>
              </p:ext>
            </p:extLst>
          </p:nvPr>
        </p:nvGraphicFramePr>
        <p:xfrm>
          <a:off x="4366768" y="5830242"/>
          <a:ext cx="114300" cy="114300"/>
        </p:xfrm>
        <a:graphic>
          <a:graphicData uri="http://schemas.openxmlformats.org/presentationml/2006/ole">
            <mc:AlternateContent xmlns:mc="http://schemas.openxmlformats.org/markup-compatibility/2006">
              <mc:Choice xmlns:v="urn:schemas-microsoft-com:vml" Requires="v">
                <p:oleObj spid="_x0000_s4131" name="Image" r:id="rId5" imgW="114120" imgH="114120" progId="Photoshop.Image.13">
                  <p:embed/>
                </p:oleObj>
              </mc:Choice>
              <mc:Fallback>
                <p:oleObj name="Image" r:id="rId5" imgW="114120" imgH="114120" progId="Photoshop.Image.13">
                  <p:embed/>
                  <p:pic>
                    <p:nvPicPr>
                      <p:cNvPr id="0" name=""/>
                      <p:cNvPicPr/>
                      <p:nvPr/>
                    </p:nvPicPr>
                    <p:blipFill>
                      <a:blip r:embed="rId6"/>
                      <a:stretch>
                        <a:fillRect/>
                      </a:stretch>
                    </p:blipFill>
                    <p:spPr>
                      <a:xfrm>
                        <a:off x="4366768" y="5830242"/>
                        <a:ext cx="114300" cy="114300"/>
                      </a:xfrm>
                      <a:prstGeom prst="rect">
                        <a:avLst/>
                      </a:prstGeom>
                    </p:spPr>
                  </p:pic>
                </p:oleObj>
              </mc:Fallback>
            </mc:AlternateContent>
          </a:graphicData>
        </a:graphic>
      </p:graphicFrame>
      <p:sp>
        <p:nvSpPr>
          <p:cNvPr id="7" name="TextBox 6"/>
          <p:cNvSpPr txBox="1"/>
          <p:nvPr/>
        </p:nvSpPr>
        <p:spPr>
          <a:xfrm>
            <a:off x="4481068" y="5424428"/>
            <a:ext cx="1162498" cy="923330"/>
          </a:xfrm>
          <a:prstGeom prst="rect">
            <a:avLst/>
          </a:prstGeom>
          <a:noFill/>
        </p:spPr>
        <p:txBody>
          <a:bodyPr wrap="none" rtlCol="0">
            <a:spAutoFit/>
          </a:bodyPr>
          <a:lstStyle/>
          <a:p>
            <a:r>
              <a:rPr lang="en-US" dirty="0" smtClean="0"/>
              <a:t>Extended</a:t>
            </a:r>
          </a:p>
          <a:p>
            <a:r>
              <a:rPr lang="en-US" dirty="0" smtClean="0"/>
              <a:t>MOOC</a:t>
            </a:r>
          </a:p>
          <a:p>
            <a:r>
              <a:rPr lang="en-US" dirty="0" smtClean="0"/>
              <a:t>properties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355801798"/>
              </p:ext>
            </p:extLst>
          </p:nvPr>
        </p:nvGraphicFramePr>
        <p:xfrm>
          <a:off x="4322870" y="1437147"/>
          <a:ext cx="114300" cy="114300"/>
        </p:xfrm>
        <a:graphic>
          <a:graphicData uri="http://schemas.openxmlformats.org/presentationml/2006/ole">
            <mc:AlternateContent xmlns:mc="http://schemas.openxmlformats.org/markup-compatibility/2006">
              <mc:Choice xmlns:v="urn:schemas-microsoft-com:vml" Requires="v">
                <p:oleObj spid="_x0000_s4132" name="Image" r:id="rId7" imgW="114120" imgH="114120" progId="Photoshop.Image.13">
                  <p:embed/>
                </p:oleObj>
              </mc:Choice>
              <mc:Fallback>
                <p:oleObj name="Image" r:id="rId7" imgW="114120" imgH="114120" progId="Photoshop.Image.13">
                  <p:embed/>
                  <p:pic>
                    <p:nvPicPr>
                      <p:cNvPr id="0" name=""/>
                      <p:cNvPicPr/>
                      <p:nvPr/>
                    </p:nvPicPr>
                    <p:blipFill>
                      <a:blip r:embed="rId8"/>
                      <a:stretch>
                        <a:fillRect/>
                      </a:stretch>
                    </p:blipFill>
                    <p:spPr>
                      <a:xfrm>
                        <a:off x="4322870" y="1437147"/>
                        <a:ext cx="114300" cy="114300"/>
                      </a:xfrm>
                      <a:prstGeom prst="rect">
                        <a:avLst/>
                      </a:prstGeom>
                    </p:spPr>
                  </p:pic>
                </p:oleObj>
              </mc:Fallback>
            </mc:AlternateContent>
          </a:graphicData>
        </a:graphic>
      </p:graphicFrame>
      <p:sp>
        <p:nvSpPr>
          <p:cNvPr id="10" name="TextBox 9"/>
          <p:cNvSpPr txBox="1"/>
          <p:nvPr/>
        </p:nvSpPr>
        <p:spPr>
          <a:xfrm>
            <a:off x="4481068" y="1044588"/>
            <a:ext cx="1338828" cy="923330"/>
          </a:xfrm>
          <a:prstGeom prst="rect">
            <a:avLst/>
          </a:prstGeom>
          <a:noFill/>
        </p:spPr>
        <p:txBody>
          <a:bodyPr wrap="none" rtlCol="0">
            <a:spAutoFit/>
          </a:bodyPr>
          <a:lstStyle/>
          <a:p>
            <a:r>
              <a:rPr lang="en-US" dirty="0" smtClean="0"/>
              <a:t>Relevant</a:t>
            </a:r>
          </a:p>
          <a:p>
            <a:r>
              <a:rPr lang="en-US" dirty="0" smtClean="0"/>
              <a:t>Schema.org</a:t>
            </a:r>
          </a:p>
          <a:p>
            <a:r>
              <a:rPr lang="en-US" dirty="0" smtClean="0"/>
              <a:t>properties</a:t>
            </a:r>
            <a:endParaRPr lang="en-US" dirty="0"/>
          </a:p>
        </p:txBody>
      </p:sp>
    </p:spTree>
    <p:extLst>
      <p:ext uri="{BB962C8B-B14F-4D97-AF65-F5344CB8AC3E}">
        <p14:creationId xmlns:p14="http://schemas.microsoft.com/office/powerpoint/2010/main" val="1208907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Data Generation</a:t>
            </a:r>
            <a:endParaRPr lang="en-US" dirty="0"/>
          </a:p>
        </p:txBody>
      </p:sp>
      <p:sp>
        <p:nvSpPr>
          <p:cNvPr id="4" name="TextBox 3"/>
          <p:cNvSpPr txBox="1"/>
          <p:nvPr/>
        </p:nvSpPr>
        <p:spPr>
          <a:xfrm>
            <a:off x="3538331" y="781879"/>
            <a:ext cx="7168950" cy="1384995"/>
          </a:xfrm>
          <a:prstGeom prst="rect">
            <a:avLst/>
          </a:prstGeom>
          <a:solidFill>
            <a:schemeClr val="bg1">
              <a:lumMod val="95000"/>
            </a:schemeClr>
          </a:solidFill>
        </p:spPr>
        <p:txBody>
          <a:bodyPr wrap="none" rtlCol="0">
            <a:spAutoFit/>
          </a:bodyPr>
          <a:lstStyle/>
          <a:p>
            <a:r>
              <a:rPr lang="en-US" sz="1050" dirty="0">
                <a:latin typeface="Lucida Sans" panose="020B0602040502020204" pitchFamily="34" charset="0"/>
                <a:cs typeface="Lucida Sans" panose="020B0602040502020204" pitchFamily="34" charset="0"/>
              </a:rPr>
              <a:t>class </a:t>
            </a:r>
            <a:r>
              <a:rPr lang="en-US" sz="1050" dirty="0" err="1">
                <a:latin typeface="Lucida Sans" panose="020B0602040502020204" pitchFamily="34" charset="0"/>
                <a:cs typeface="Lucida Sans" panose="020B0602040502020204" pitchFamily="34" charset="0"/>
              </a:rPr>
              <a:t>EdXSpider</a:t>
            </a:r>
            <a:r>
              <a:rPr lang="en-US" sz="1050" dirty="0">
                <a:latin typeface="Lucida Sans" panose="020B0602040502020204" pitchFamily="34" charset="0"/>
                <a:cs typeface="Lucida Sans" panose="020B0602040502020204" pitchFamily="34" charset="0"/>
              </a:rPr>
              <a:t>(</a:t>
            </a:r>
            <a:r>
              <a:rPr lang="en-US" sz="1050" dirty="0" err="1">
                <a:latin typeface="Lucida Sans" panose="020B0602040502020204" pitchFamily="34" charset="0"/>
                <a:cs typeface="Lucida Sans" panose="020B0602040502020204" pitchFamily="34" charset="0"/>
              </a:rPr>
              <a:t>CrawlSpider</a:t>
            </a:r>
            <a:r>
              <a:rPr lang="en-US" sz="1050" dirty="0">
                <a:latin typeface="Lucida Sans" panose="020B0602040502020204" pitchFamily="34" charset="0"/>
                <a:cs typeface="Lucida Sans" panose="020B0602040502020204" pitchFamily="34" charset="0"/>
              </a:rPr>
              <a:t>):</a:t>
            </a:r>
          </a:p>
          <a:p>
            <a:r>
              <a:rPr lang="en-US" sz="1050" dirty="0">
                <a:latin typeface="Lucida Sans" panose="020B0602040502020204" pitchFamily="34" charset="0"/>
                <a:cs typeface="Lucida Sans" panose="020B0602040502020204" pitchFamily="34" charset="0"/>
              </a:rPr>
              <a:t>	name = "</a:t>
            </a:r>
            <a:r>
              <a:rPr lang="en-US" sz="1050" dirty="0" err="1">
                <a:latin typeface="Lucida Sans" panose="020B0602040502020204" pitchFamily="34" charset="0"/>
                <a:cs typeface="Lucida Sans" panose="020B0602040502020204" pitchFamily="34" charset="0"/>
              </a:rPr>
              <a:t>edx</a:t>
            </a:r>
            <a:r>
              <a:rPr lang="en-US" sz="1050" dirty="0">
                <a:latin typeface="Lucida Sans" panose="020B0602040502020204" pitchFamily="34" charset="0"/>
                <a:cs typeface="Lucida Sans" panose="020B0602040502020204" pitchFamily="34" charset="0"/>
              </a:rPr>
              <a:t>"</a:t>
            </a:r>
          </a:p>
          <a:p>
            <a:r>
              <a:rPr lang="en-US" sz="1050" dirty="0">
                <a:latin typeface="Lucida Sans" panose="020B0602040502020204" pitchFamily="34" charset="0"/>
                <a:cs typeface="Lucida Sans" panose="020B0602040502020204" pitchFamily="34" charset="0"/>
              </a:rPr>
              <a:t>	</a:t>
            </a:r>
            <a:r>
              <a:rPr lang="en-US" sz="1050" dirty="0" err="1">
                <a:latin typeface="Lucida Sans" panose="020B0602040502020204" pitchFamily="34" charset="0"/>
                <a:cs typeface="Lucida Sans" panose="020B0602040502020204" pitchFamily="34" charset="0"/>
              </a:rPr>
              <a:t>allowed_domains</a:t>
            </a:r>
            <a:r>
              <a:rPr lang="en-US" sz="1050" dirty="0">
                <a:latin typeface="Lucida Sans" panose="020B0602040502020204" pitchFamily="34" charset="0"/>
                <a:cs typeface="Lucida Sans" panose="020B0602040502020204" pitchFamily="34" charset="0"/>
              </a:rPr>
              <a:t> = ["edx.org"]</a:t>
            </a:r>
          </a:p>
          <a:p>
            <a:r>
              <a:rPr lang="en-US" sz="1050" dirty="0">
                <a:latin typeface="Lucida Sans" panose="020B0602040502020204" pitchFamily="34" charset="0"/>
                <a:cs typeface="Lucida Sans" panose="020B0602040502020204" pitchFamily="34" charset="0"/>
              </a:rPr>
              <a:t>	</a:t>
            </a:r>
            <a:r>
              <a:rPr lang="en-US" sz="1050" dirty="0" err="1">
                <a:latin typeface="Lucida Sans" panose="020B0602040502020204" pitchFamily="34" charset="0"/>
                <a:cs typeface="Lucida Sans" panose="020B0602040502020204" pitchFamily="34" charset="0"/>
              </a:rPr>
              <a:t>start_urls</a:t>
            </a:r>
            <a:r>
              <a:rPr lang="en-US" sz="1050" dirty="0">
                <a:latin typeface="Lucida Sans" panose="020B0602040502020204" pitchFamily="34" charset="0"/>
                <a:cs typeface="Lucida Sans" panose="020B0602040502020204" pitchFamily="34" charset="0"/>
              </a:rPr>
              <a:t> = []</a:t>
            </a:r>
          </a:p>
          <a:p>
            <a:r>
              <a:rPr lang="en-US" sz="1050" dirty="0">
                <a:latin typeface="Lucida Sans" panose="020B0602040502020204" pitchFamily="34" charset="0"/>
                <a:cs typeface="Lucida Sans" panose="020B0602040502020204" pitchFamily="34" charset="0"/>
              </a:rPr>
              <a:t>	file = open('data/</a:t>
            </a:r>
            <a:r>
              <a:rPr lang="en-US" sz="1050" dirty="0" err="1">
                <a:latin typeface="Lucida Sans" panose="020B0602040502020204" pitchFamily="34" charset="0"/>
                <a:cs typeface="Lucida Sans" panose="020B0602040502020204" pitchFamily="34" charset="0"/>
              </a:rPr>
              <a:t>category_map</a:t>
            </a:r>
            <a:r>
              <a:rPr lang="en-US" sz="1050" dirty="0">
                <a:latin typeface="Lucida Sans" panose="020B0602040502020204" pitchFamily="34" charset="0"/>
                <a:cs typeface="Lucida Sans" panose="020B0602040502020204" pitchFamily="34" charset="0"/>
              </a:rPr>
              <a:t>', 'r')</a:t>
            </a:r>
          </a:p>
          <a:p>
            <a:r>
              <a:rPr lang="en-US" sz="1050" dirty="0">
                <a:latin typeface="Lucida Sans" panose="020B0602040502020204" pitchFamily="34" charset="0"/>
                <a:cs typeface="Lucida Sans" panose="020B0602040502020204" pitchFamily="34" charset="0"/>
              </a:rPr>
              <a:t>	for line in file:</a:t>
            </a:r>
          </a:p>
          <a:p>
            <a:r>
              <a:rPr lang="en-US" sz="1050" dirty="0">
                <a:latin typeface="Lucida Sans" panose="020B0602040502020204" pitchFamily="34" charset="0"/>
                <a:cs typeface="Lucida Sans" panose="020B0602040502020204" pitchFamily="34" charset="0"/>
              </a:rPr>
              <a:t>		</a:t>
            </a:r>
            <a:r>
              <a:rPr lang="en-US" sz="1050" dirty="0" err="1">
                <a:latin typeface="Lucida Sans" panose="020B0602040502020204" pitchFamily="34" charset="0"/>
                <a:cs typeface="Lucida Sans" panose="020B0602040502020204" pitchFamily="34" charset="0"/>
              </a:rPr>
              <a:t>url</a:t>
            </a:r>
            <a:r>
              <a:rPr lang="en-US" sz="1050" dirty="0">
                <a:latin typeface="Lucida Sans" panose="020B0602040502020204" pitchFamily="34" charset="0"/>
                <a:cs typeface="Lucida Sans" panose="020B0602040502020204" pitchFamily="34" charset="0"/>
              </a:rPr>
              <a:t>="https://www.edx.org/course-list/allschools" + </a:t>
            </a:r>
            <a:r>
              <a:rPr lang="en-US" sz="1050" dirty="0" err="1">
                <a:latin typeface="Lucida Sans" panose="020B0602040502020204" pitchFamily="34" charset="0"/>
                <a:cs typeface="Lucida Sans" panose="020B0602040502020204" pitchFamily="34" charset="0"/>
              </a:rPr>
              <a:t>line.strip</a:t>
            </a:r>
            <a:r>
              <a:rPr lang="en-US" sz="1050" dirty="0">
                <a:latin typeface="Lucida Sans" panose="020B0602040502020204" pitchFamily="34" charset="0"/>
                <a:cs typeface="Lucida Sans" panose="020B0602040502020204" pitchFamily="34" charset="0"/>
              </a:rPr>
              <a:t>() + "/</a:t>
            </a:r>
            <a:r>
              <a:rPr lang="en-US" sz="1050" dirty="0" err="1">
                <a:latin typeface="Lucida Sans" panose="020B0602040502020204" pitchFamily="34" charset="0"/>
                <a:cs typeface="Lucida Sans" panose="020B0602040502020204" pitchFamily="34" charset="0"/>
              </a:rPr>
              <a:t>allcourses</a:t>
            </a:r>
            <a:r>
              <a:rPr lang="en-US" sz="1050" dirty="0">
                <a:latin typeface="Lucida Sans" panose="020B0602040502020204" pitchFamily="34" charset="0"/>
                <a:cs typeface="Lucida Sans" panose="020B0602040502020204" pitchFamily="34" charset="0"/>
              </a:rPr>
              <a:t>"</a:t>
            </a:r>
          </a:p>
          <a:p>
            <a:r>
              <a:rPr lang="en-US" sz="1050" dirty="0">
                <a:latin typeface="Lucida Sans" panose="020B0602040502020204" pitchFamily="34" charset="0"/>
                <a:cs typeface="Lucida Sans" panose="020B0602040502020204" pitchFamily="34" charset="0"/>
              </a:rPr>
              <a:t>		</a:t>
            </a:r>
            <a:r>
              <a:rPr lang="en-US" sz="1050" dirty="0" err="1">
                <a:latin typeface="Lucida Sans" panose="020B0602040502020204" pitchFamily="34" charset="0"/>
                <a:cs typeface="Lucida Sans" panose="020B0602040502020204" pitchFamily="34" charset="0"/>
              </a:rPr>
              <a:t>start_urls.append</a:t>
            </a:r>
            <a:r>
              <a:rPr lang="en-US" sz="1050" dirty="0">
                <a:latin typeface="Lucida Sans" panose="020B0602040502020204" pitchFamily="34" charset="0"/>
                <a:cs typeface="Lucida Sans" panose="020B0602040502020204" pitchFamily="34" charset="0"/>
              </a:rPr>
              <a:t>(</a:t>
            </a:r>
            <a:r>
              <a:rPr lang="en-US" sz="1050" dirty="0" err="1">
                <a:latin typeface="Lucida Sans" panose="020B0602040502020204" pitchFamily="34" charset="0"/>
                <a:cs typeface="Lucida Sans" panose="020B0602040502020204" pitchFamily="34" charset="0"/>
              </a:rPr>
              <a:t>url</a:t>
            </a:r>
            <a:r>
              <a:rPr lang="en-US" sz="1050" dirty="0" smtClean="0">
                <a:latin typeface="Lucida Sans" panose="020B0602040502020204" pitchFamily="34" charset="0"/>
                <a:cs typeface="Lucida Sans" panose="020B0602040502020204" pitchFamily="34" charset="0"/>
              </a:rPr>
              <a:t>)</a:t>
            </a:r>
            <a:endParaRPr lang="en-US" sz="1050" dirty="0">
              <a:latin typeface="Lucida Sans" panose="020B0602040502020204" pitchFamily="34" charset="0"/>
              <a:cs typeface="Lucida Sans" panose="020B0602040502020204" pitchFamily="34" charset="0"/>
            </a:endParaRPr>
          </a:p>
        </p:txBody>
      </p:sp>
      <p:sp>
        <p:nvSpPr>
          <p:cNvPr id="5" name="TextBox 4"/>
          <p:cNvSpPr txBox="1"/>
          <p:nvPr/>
        </p:nvSpPr>
        <p:spPr>
          <a:xfrm>
            <a:off x="3538331" y="2243632"/>
            <a:ext cx="3959738" cy="1169551"/>
          </a:xfrm>
          <a:prstGeom prst="rect">
            <a:avLst/>
          </a:prstGeom>
          <a:solidFill>
            <a:schemeClr val="bg1">
              <a:lumMod val="95000"/>
            </a:schemeClr>
          </a:solidFill>
        </p:spPr>
        <p:txBody>
          <a:bodyPr wrap="none" rtlCol="0">
            <a:spAutoFit/>
          </a:bodyPr>
          <a:lstStyle/>
          <a:p>
            <a:r>
              <a:rPr lang="en-US" sz="1000" dirty="0" err="1">
                <a:latin typeface="Lucida Sans" panose="020B0602040502020204" pitchFamily="34" charset="0"/>
                <a:cs typeface="Lucida Sans" panose="020B0602040502020204" pitchFamily="34" charset="0"/>
              </a:rPr>
              <a:t>def</a:t>
            </a:r>
            <a:r>
              <a:rPr lang="en-US" sz="1000" dirty="0">
                <a:latin typeface="Lucida Sans" panose="020B0602040502020204" pitchFamily="34" charset="0"/>
                <a:cs typeface="Lucida Sans" panose="020B0602040502020204" pitchFamily="34" charset="0"/>
              </a:rPr>
              <a:t> </a:t>
            </a:r>
            <a:r>
              <a:rPr lang="en-US" sz="1000" dirty="0" err="1">
                <a:latin typeface="Lucida Sans" panose="020B0602040502020204" pitchFamily="34" charset="0"/>
                <a:cs typeface="Lucida Sans" panose="020B0602040502020204" pitchFamily="34" charset="0"/>
              </a:rPr>
              <a:t>parse_sites</a:t>
            </a:r>
            <a:r>
              <a:rPr lang="en-US" sz="1000" dirty="0">
                <a:latin typeface="Lucida Sans" panose="020B0602040502020204" pitchFamily="34" charset="0"/>
                <a:cs typeface="Lucida Sans" panose="020B0602040502020204" pitchFamily="34" charset="0"/>
              </a:rPr>
              <a:t>(self, response):</a:t>
            </a:r>
          </a:p>
          <a:p>
            <a:r>
              <a:rPr lang="en-US" sz="1000" dirty="0">
                <a:latin typeface="Lucida Sans" panose="020B0602040502020204" pitchFamily="34" charset="0"/>
                <a:cs typeface="Lucida Sans" panose="020B0602040502020204" pitchFamily="34" charset="0"/>
              </a:rPr>
              <a:t>	filename = </a:t>
            </a:r>
            <a:r>
              <a:rPr lang="en-US" sz="1000" dirty="0" err="1">
                <a:latin typeface="Lucida Sans" panose="020B0602040502020204" pitchFamily="34" charset="0"/>
                <a:cs typeface="Lucida Sans" panose="020B0602040502020204" pitchFamily="34" charset="0"/>
              </a:rPr>
              <a:t>response.url.split</a:t>
            </a:r>
            <a:r>
              <a:rPr lang="en-US" sz="1000" dirty="0">
                <a:latin typeface="Lucida Sans" panose="020B0602040502020204" pitchFamily="34" charset="0"/>
                <a:cs typeface="Lucida Sans" panose="020B0602040502020204" pitchFamily="34" charset="0"/>
              </a:rPr>
              <a:t>("/")[-2]</a:t>
            </a:r>
          </a:p>
          <a:p>
            <a:r>
              <a:rPr lang="en-US" sz="1000" dirty="0">
                <a:latin typeface="Lucida Sans" panose="020B0602040502020204" pitchFamily="34" charset="0"/>
                <a:cs typeface="Lucida Sans" panose="020B0602040502020204" pitchFamily="34" charset="0"/>
              </a:rPr>
              <a:t>	open(filename, '</a:t>
            </a:r>
            <a:r>
              <a:rPr lang="en-US" sz="1000" dirty="0" err="1">
                <a:latin typeface="Lucida Sans" panose="020B0602040502020204" pitchFamily="34" charset="0"/>
                <a:cs typeface="Lucida Sans" panose="020B0602040502020204" pitchFamily="34" charset="0"/>
              </a:rPr>
              <a:t>wb</a:t>
            </a:r>
            <a:r>
              <a:rPr lang="en-US" sz="1000" dirty="0">
                <a:latin typeface="Lucida Sans" panose="020B0602040502020204" pitchFamily="34" charset="0"/>
                <a:cs typeface="Lucida Sans" panose="020B0602040502020204" pitchFamily="34" charset="0"/>
              </a:rPr>
              <a:t>').write(</a:t>
            </a:r>
            <a:r>
              <a:rPr lang="en-US" sz="1000" dirty="0" err="1">
                <a:latin typeface="Lucida Sans" panose="020B0602040502020204" pitchFamily="34" charset="0"/>
                <a:cs typeface="Lucida Sans" panose="020B0602040502020204" pitchFamily="34" charset="0"/>
              </a:rPr>
              <a:t>response.body</a:t>
            </a:r>
            <a:r>
              <a:rPr lang="en-US" sz="1000" dirty="0">
                <a:latin typeface="Lucida Sans" panose="020B0602040502020204" pitchFamily="34" charset="0"/>
                <a:cs typeface="Lucida Sans" panose="020B0602040502020204" pitchFamily="34" charset="0"/>
              </a:rPr>
              <a:t>)</a:t>
            </a:r>
          </a:p>
          <a:p>
            <a:r>
              <a:rPr lang="en-US" sz="1000" dirty="0">
                <a:latin typeface="Lucida Sans" panose="020B0602040502020204" pitchFamily="34" charset="0"/>
                <a:cs typeface="Lucida Sans" panose="020B0602040502020204" pitchFamily="34" charset="0"/>
              </a:rPr>
              <a:t>	</a:t>
            </a:r>
            <a:r>
              <a:rPr lang="en-US" sz="1000" dirty="0" err="1">
                <a:latin typeface="Lucida Sans" panose="020B0602040502020204" pitchFamily="34" charset="0"/>
                <a:cs typeface="Lucida Sans" panose="020B0602040502020204" pitchFamily="34" charset="0"/>
              </a:rPr>
              <a:t>sel</a:t>
            </a:r>
            <a:r>
              <a:rPr lang="en-US" sz="1000" dirty="0">
                <a:latin typeface="Lucida Sans" panose="020B0602040502020204" pitchFamily="34" charset="0"/>
                <a:cs typeface="Lucida Sans" panose="020B0602040502020204" pitchFamily="34" charset="0"/>
              </a:rPr>
              <a:t> = Selector(response)</a:t>
            </a:r>
          </a:p>
          <a:p>
            <a:r>
              <a:rPr lang="en-US" sz="1000" dirty="0">
                <a:latin typeface="Lucida Sans" panose="020B0602040502020204" pitchFamily="34" charset="0"/>
                <a:cs typeface="Lucida Sans" panose="020B0602040502020204" pitchFamily="34" charset="0"/>
              </a:rPr>
              <a:t>	sites = </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('//strong/a/@</a:t>
            </a:r>
            <a:r>
              <a:rPr lang="en-US" sz="1000" dirty="0" err="1">
                <a:latin typeface="Lucida Sans" panose="020B0602040502020204" pitchFamily="34" charset="0"/>
                <a:cs typeface="Lucida Sans" panose="020B0602040502020204" pitchFamily="34" charset="0"/>
              </a:rPr>
              <a:t>href</a:t>
            </a:r>
            <a:r>
              <a:rPr lang="en-US" sz="1000" dirty="0">
                <a:latin typeface="Lucida Sans" panose="020B0602040502020204" pitchFamily="34" charset="0"/>
                <a:cs typeface="Lucida Sans" panose="020B0602040502020204" pitchFamily="34" charset="0"/>
              </a:rPr>
              <a:t>').extract()</a:t>
            </a:r>
          </a:p>
          <a:p>
            <a:r>
              <a:rPr lang="en-US" sz="1000" dirty="0">
                <a:latin typeface="Lucida Sans" panose="020B0602040502020204" pitchFamily="34" charset="0"/>
                <a:cs typeface="Lucida Sans" panose="020B0602040502020204" pitchFamily="34" charset="0"/>
              </a:rPr>
              <a:t>	</a:t>
            </a:r>
            <a:r>
              <a:rPr lang="en-US" sz="1000" dirty="0" err="1">
                <a:latin typeface="Lucida Sans" panose="020B0602040502020204" pitchFamily="34" charset="0"/>
                <a:cs typeface="Lucida Sans" panose="020B0602040502020204" pitchFamily="34" charset="0"/>
              </a:rPr>
              <a:t>sites.pop</a:t>
            </a:r>
            <a:r>
              <a:rPr lang="en-US" sz="1000" dirty="0">
                <a:latin typeface="Lucida Sans" panose="020B0602040502020204" pitchFamily="34" charset="0"/>
                <a:cs typeface="Lucida Sans" panose="020B0602040502020204" pitchFamily="34" charset="0"/>
              </a:rPr>
              <a:t>(0) # remove home directory link</a:t>
            </a:r>
          </a:p>
          <a:p>
            <a:r>
              <a:rPr lang="en-US" sz="1000" dirty="0">
                <a:latin typeface="Lucida Sans" panose="020B0602040502020204" pitchFamily="34" charset="0"/>
                <a:cs typeface="Lucida Sans" panose="020B0602040502020204" pitchFamily="34" charset="0"/>
              </a:rPr>
              <a:t>	requests = []</a:t>
            </a:r>
          </a:p>
        </p:txBody>
      </p:sp>
      <p:sp>
        <p:nvSpPr>
          <p:cNvPr id="6" name="TextBox 5"/>
          <p:cNvSpPr txBox="1"/>
          <p:nvPr/>
        </p:nvSpPr>
        <p:spPr>
          <a:xfrm>
            <a:off x="3538331" y="3512431"/>
            <a:ext cx="7790915" cy="2554545"/>
          </a:xfrm>
          <a:prstGeom prst="rect">
            <a:avLst/>
          </a:prstGeom>
          <a:solidFill>
            <a:schemeClr val="bg1">
              <a:lumMod val="95000"/>
            </a:schemeClr>
          </a:solidFill>
        </p:spPr>
        <p:txBody>
          <a:bodyPr wrap="none" rtlCol="0">
            <a:spAutoFit/>
          </a:bodyPr>
          <a:lstStyle/>
          <a:p>
            <a:r>
              <a:rPr lang="en-US" sz="1000" dirty="0" err="1">
                <a:latin typeface="Lucida Sans" panose="020B0602040502020204" pitchFamily="34" charset="0"/>
                <a:cs typeface="Lucida Sans" panose="020B0602040502020204" pitchFamily="34" charset="0"/>
              </a:rPr>
              <a:t>def</a:t>
            </a:r>
            <a:r>
              <a:rPr lang="en-US" sz="1000" dirty="0">
                <a:latin typeface="Lucida Sans" panose="020B0602040502020204" pitchFamily="34" charset="0"/>
                <a:cs typeface="Lucida Sans" panose="020B0602040502020204" pitchFamily="34" charset="0"/>
              </a:rPr>
              <a:t> </a:t>
            </a:r>
            <a:r>
              <a:rPr lang="en-US" sz="1000" dirty="0" err="1" smtClean="0">
                <a:latin typeface="Lucida Sans" panose="020B0602040502020204" pitchFamily="34" charset="0"/>
                <a:cs typeface="Lucida Sans" panose="020B0602040502020204" pitchFamily="34" charset="0"/>
              </a:rPr>
              <a:t>parse_details</a:t>
            </a:r>
            <a:r>
              <a:rPr lang="en-US" sz="1000" dirty="0" smtClean="0">
                <a:latin typeface="Lucida Sans" panose="020B0602040502020204" pitchFamily="34" charset="0"/>
                <a:cs typeface="Lucida Sans" panose="020B0602040502020204" pitchFamily="34" charset="0"/>
              </a:rPr>
              <a:t>(self</a:t>
            </a:r>
            <a:r>
              <a:rPr lang="en-US" sz="1000" dirty="0">
                <a:latin typeface="Lucida Sans" panose="020B0602040502020204" pitchFamily="34" charset="0"/>
                <a:cs typeface="Lucida Sans" panose="020B0602040502020204" pitchFamily="34" charset="0"/>
              </a:rPr>
              <a:t>, response):</a:t>
            </a:r>
          </a:p>
          <a:p>
            <a:r>
              <a:rPr lang="en-US" sz="1000" dirty="0">
                <a:latin typeface="Lucida Sans" panose="020B0602040502020204" pitchFamily="34" charset="0"/>
                <a:cs typeface="Lucida Sans" panose="020B0602040502020204" pitchFamily="34" charset="0"/>
              </a:rPr>
              <a:t>	filename = </a:t>
            </a:r>
            <a:r>
              <a:rPr lang="en-US" sz="1000" dirty="0" err="1">
                <a:latin typeface="Lucida Sans" panose="020B0602040502020204" pitchFamily="34" charset="0"/>
                <a:cs typeface="Lucida Sans" panose="020B0602040502020204" pitchFamily="34" charset="0"/>
              </a:rPr>
              <a:t>response.url.split</a:t>
            </a:r>
            <a:r>
              <a:rPr lang="en-US" sz="1000" dirty="0">
                <a:latin typeface="Lucida Sans" panose="020B0602040502020204" pitchFamily="34" charset="0"/>
                <a:cs typeface="Lucida Sans" panose="020B0602040502020204" pitchFamily="34" charset="0"/>
              </a:rPr>
              <a:t>("/")[-2]</a:t>
            </a:r>
          </a:p>
          <a:p>
            <a:r>
              <a:rPr lang="en-US" sz="1000" dirty="0">
                <a:latin typeface="Lucida Sans" panose="020B0602040502020204" pitchFamily="34" charset="0"/>
                <a:cs typeface="Lucida Sans" panose="020B0602040502020204" pitchFamily="34" charset="0"/>
              </a:rPr>
              <a:t>	open(filename, '</a:t>
            </a:r>
            <a:r>
              <a:rPr lang="en-US" sz="1000" dirty="0" err="1">
                <a:latin typeface="Lucida Sans" panose="020B0602040502020204" pitchFamily="34" charset="0"/>
                <a:cs typeface="Lucida Sans" panose="020B0602040502020204" pitchFamily="34" charset="0"/>
              </a:rPr>
              <a:t>wb</a:t>
            </a:r>
            <a:r>
              <a:rPr lang="en-US" sz="1000" dirty="0">
                <a:latin typeface="Lucida Sans" panose="020B0602040502020204" pitchFamily="34" charset="0"/>
                <a:cs typeface="Lucida Sans" panose="020B0602040502020204" pitchFamily="34" charset="0"/>
              </a:rPr>
              <a:t>').write(</a:t>
            </a:r>
            <a:r>
              <a:rPr lang="en-US" sz="1000" dirty="0" err="1">
                <a:latin typeface="Lucida Sans" panose="020B0602040502020204" pitchFamily="34" charset="0"/>
                <a:cs typeface="Lucida Sans" panose="020B0602040502020204" pitchFamily="34" charset="0"/>
              </a:rPr>
              <a:t>response.body</a:t>
            </a:r>
            <a:r>
              <a:rPr lang="en-US" sz="1000" dirty="0">
                <a:latin typeface="Lucida Sans" panose="020B0602040502020204" pitchFamily="34" charset="0"/>
                <a:cs typeface="Lucida Sans" panose="020B0602040502020204" pitchFamily="34" charset="0"/>
              </a:rPr>
              <a:t>)</a:t>
            </a:r>
          </a:p>
          <a:p>
            <a:r>
              <a:rPr lang="en-US" sz="1000" dirty="0">
                <a:latin typeface="Lucida Sans" panose="020B0602040502020204" pitchFamily="34" charset="0"/>
                <a:cs typeface="Lucida Sans" panose="020B0602040502020204" pitchFamily="34" charset="0"/>
              </a:rPr>
              <a:t>	</a:t>
            </a:r>
            <a:r>
              <a:rPr lang="en-US" sz="1000" dirty="0" err="1">
                <a:latin typeface="Lucida Sans" panose="020B0602040502020204" pitchFamily="34" charset="0"/>
                <a:cs typeface="Lucida Sans" panose="020B0602040502020204" pitchFamily="34" charset="0"/>
              </a:rPr>
              <a:t>sel</a:t>
            </a:r>
            <a:r>
              <a:rPr lang="en-US" sz="1000" dirty="0">
                <a:latin typeface="Lucida Sans" panose="020B0602040502020204" pitchFamily="34" charset="0"/>
                <a:cs typeface="Lucida Sans" panose="020B0602040502020204" pitchFamily="34" charset="0"/>
              </a:rPr>
              <a:t> = Selector(response)</a:t>
            </a:r>
          </a:p>
          <a:p>
            <a:r>
              <a:rPr lang="en-US" sz="1000" dirty="0">
                <a:latin typeface="Lucida Sans" panose="020B0602040502020204" pitchFamily="34" charset="0"/>
                <a:cs typeface="Lucida Sans" panose="020B0602040502020204" pitchFamily="34" charset="0"/>
              </a:rPr>
              <a:t>	item = </a:t>
            </a:r>
            <a:r>
              <a:rPr lang="en-US" sz="1000" dirty="0" err="1">
                <a:latin typeface="Lucida Sans" panose="020B0602040502020204" pitchFamily="34" charset="0"/>
                <a:cs typeface="Lucida Sans" panose="020B0602040502020204" pitchFamily="34" charset="0"/>
              </a:rPr>
              <a:t>response.meta</a:t>
            </a:r>
            <a:r>
              <a:rPr lang="en-US" sz="1000" dirty="0">
                <a:latin typeface="Lucida Sans" panose="020B0602040502020204" pitchFamily="34" charset="0"/>
                <a:cs typeface="Lucida Sans" panose="020B0602040502020204" pitchFamily="34" charset="0"/>
              </a:rPr>
              <a:t>['item']</a:t>
            </a:r>
          </a:p>
          <a:p>
            <a:r>
              <a:rPr lang="en-US" sz="1000" dirty="0">
                <a:latin typeface="Lucida Sans" panose="020B0602040502020204" pitchFamily="34" charset="0"/>
                <a:cs typeface="Lucida Sans" panose="020B0602040502020204" pitchFamily="34" charset="0"/>
              </a:rPr>
              <a:t>	item['name] = </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('//h2/span/text()').extract()</a:t>
            </a:r>
          </a:p>
          <a:p>
            <a:r>
              <a:rPr lang="en-US" sz="1000" dirty="0">
                <a:latin typeface="Lucida Sans" panose="020B0602040502020204" pitchFamily="34" charset="0"/>
                <a:cs typeface="Lucida Sans" panose="020B0602040502020204" pitchFamily="34" charset="0"/>
              </a:rPr>
              <a:t>	item['about'] = </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a:t>
            </a:r>
            <a:r>
              <a:rPr lang="en-US" sz="1000" dirty="0" err="1">
                <a:latin typeface="Lucida Sans" panose="020B0602040502020204" pitchFamily="34" charset="0"/>
                <a:cs typeface="Lucida Sans" panose="020B0602040502020204" pitchFamily="34" charset="0"/>
              </a:rPr>
              <a:t>itemprop</a:t>
            </a:r>
            <a:r>
              <a:rPr lang="en-US" sz="1000" dirty="0">
                <a:latin typeface="Lucida Sans" panose="020B0602040502020204" pitchFamily="34" charset="0"/>
                <a:cs typeface="Lucida Sans" panose="020B0602040502020204" pitchFamily="34" charset="0"/>
              </a:rPr>
              <a:t>="description"]').extract()</a:t>
            </a:r>
          </a:p>
          <a:p>
            <a:r>
              <a:rPr lang="en-US" sz="1000" dirty="0">
                <a:latin typeface="Lucida Sans" panose="020B0602040502020204" pitchFamily="34" charset="0"/>
                <a:cs typeface="Lucida Sans" panose="020B0602040502020204" pitchFamily="34" charset="0"/>
              </a:rPr>
              <a:t>	item['instructor']=</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('//*[@class="staff-title"]/text()').extract()</a:t>
            </a:r>
          </a:p>
          <a:p>
            <a:r>
              <a:rPr lang="en-US" sz="1000" dirty="0">
                <a:latin typeface="Lucida Sans" panose="020B0602040502020204" pitchFamily="34" charset="0"/>
                <a:cs typeface="Lucida Sans" panose="020B0602040502020204" pitchFamily="34" charset="0"/>
              </a:rPr>
              <a:t>	item['school']=</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('//*[@class="course-detail-school item"]/a/text()').extract()</a:t>
            </a:r>
          </a:p>
          <a:p>
            <a:r>
              <a:rPr lang="en-US" sz="1000" dirty="0">
                <a:latin typeface="Lucida Sans" panose="020B0602040502020204" pitchFamily="34" charset="0"/>
                <a:cs typeface="Lucida Sans" panose="020B0602040502020204" pitchFamily="34" charset="0"/>
              </a:rPr>
              <a:t>	item['</a:t>
            </a:r>
            <a:r>
              <a:rPr lang="en-US" sz="1000" dirty="0" err="1">
                <a:latin typeface="Lucida Sans" panose="020B0602040502020204" pitchFamily="34" charset="0"/>
                <a:cs typeface="Lucida Sans" panose="020B0602040502020204" pitchFamily="34" charset="0"/>
              </a:rPr>
              <a:t>courseCode</a:t>
            </a:r>
            <a:r>
              <a:rPr lang="en-US" sz="1000" dirty="0">
                <a:latin typeface="Lucida Sans" panose="020B0602040502020204" pitchFamily="34" charset="0"/>
                <a:cs typeface="Lucida Sans" panose="020B0602040502020204" pitchFamily="34" charset="0"/>
              </a:rPr>
              <a:t>']=</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('//*[@class="course-detail-number item"]/text()').extract()</a:t>
            </a:r>
          </a:p>
          <a:p>
            <a:r>
              <a:rPr lang="en-US" sz="1000" dirty="0">
                <a:latin typeface="Lucida Sans" panose="020B0602040502020204" pitchFamily="34" charset="0"/>
                <a:cs typeface="Lucida Sans" panose="020B0602040502020204" pitchFamily="34" charset="0"/>
              </a:rPr>
              <a:t>	item['</a:t>
            </a:r>
            <a:r>
              <a:rPr lang="en-US" sz="1000" dirty="0" err="1">
                <a:latin typeface="Lucida Sans" panose="020B0602040502020204" pitchFamily="34" charset="0"/>
                <a:cs typeface="Lucida Sans" panose="020B0602040502020204" pitchFamily="34" charset="0"/>
              </a:rPr>
              <a:t>startDate</a:t>
            </a:r>
            <a:r>
              <a:rPr lang="en-US" sz="1000" dirty="0">
                <a:latin typeface="Lucida Sans" panose="020B0602040502020204" pitchFamily="34" charset="0"/>
                <a:cs typeface="Lucida Sans" panose="020B0602040502020204" pitchFamily="34" charset="0"/>
              </a:rPr>
              <a:t>']=</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('//*[@class="course-detail-start item"]/text()').extract()</a:t>
            </a:r>
          </a:p>
          <a:p>
            <a:r>
              <a:rPr lang="en-US" sz="1000" dirty="0">
                <a:latin typeface="Lucida Sans" panose="020B0602040502020204" pitchFamily="34" charset="0"/>
                <a:cs typeface="Lucida Sans" panose="020B0602040502020204" pitchFamily="34" charset="0"/>
              </a:rPr>
              <a:t>	item['length']=</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('//*[@class="course-detail-length item"]/text()').extract()</a:t>
            </a:r>
          </a:p>
          <a:p>
            <a:r>
              <a:rPr lang="en-US" sz="1000" dirty="0">
                <a:latin typeface="Lucida Sans" panose="020B0602040502020204" pitchFamily="34" charset="0"/>
                <a:cs typeface="Lucida Sans" panose="020B0602040502020204" pitchFamily="34" charset="0"/>
              </a:rPr>
              <a:t>	item['effort']=</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('//*[@class="course-detail-effort item"]/text()').extract()</a:t>
            </a:r>
          </a:p>
          <a:p>
            <a:r>
              <a:rPr lang="en-US" sz="1000" dirty="0">
                <a:latin typeface="Lucida Sans" panose="020B0602040502020204" pitchFamily="34" charset="0"/>
                <a:cs typeface="Lucida Sans" panose="020B0602040502020204" pitchFamily="34" charset="0"/>
              </a:rPr>
              <a:t>	item['</a:t>
            </a:r>
            <a:r>
              <a:rPr lang="en-US" sz="1000" dirty="0" err="1">
                <a:latin typeface="Lucida Sans" panose="020B0602040502020204" pitchFamily="34" charset="0"/>
                <a:cs typeface="Lucida Sans" panose="020B0602040502020204" pitchFamily="34" charset="0"/>
              </a:rPr>
              <a:t>prereqs</a:t>
            </a:r>
            <a:r>
              <a:rPr lang="en-US" sz="1000" dirty="0">
                <a:latin typeface="Lucida Sans" panose="020B0602040502020204" pitchFamily="34" charset="0"/>
                <a:cs typeface="Lucida Sans" panose="020B0602040502020204" pitchFamily="34" charset="0"/>
              </a:rPr>
              <a:t>']=</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('//*[@class="course-section course-detail-prerequisites-full"]/p/text()').extract()</a:t>
            </a:r>
          </a:p>
          <a:p>
            <a:r>
              <a:rPr lang="en-US" sz="1000" dirty="0">
                <a:latin typeface="Lucida Sans" panose="020B0602040502020204" pitchFamily="34" charset="0"/>
                <a:cs typeface="Lucida Sans" panose="020B0602040502020204" pitchFamily="34" charset="0"/>
              </a:rPr>
              <a:t>	item['video']=</a:t>
            </a:r>
            <a:r>
              <a:rPr lang="en-US" sz="1000" dirty="0" err="1">
                <a:latin typeface="Lucida Sans" panose="020B0602040502020204" pitchFamily="34" charset="0"/>
                <a:cs typeface="Lucida Sans" panose="020B0602040502020204" pitchFamily="34" charset="0"/>
              </a:rPr>
              <a:t>sel.xpath</a:t>
            </a:r>
            <a:r>
              <a:rPr lang="en-US" sz="1000" dirty="0">
                <a:latin typeface="Lucida Sans" panose="020B0602040502020204" pitchFamily="34" charset="0"/>
                <a:cs typeface="Lucida Sans" panose="020B0602040502020204" pitchFamily="34" charset="0"/>
              </a:rPr>
              <a:t>('/html/head/meta[@property="</a:t>
            </a:r>
            <a:r>
              <a:rPr lang="en-US" sz="1000" dirty="0" err="1">
                <a:latin typeface="Lucida Sans" panose="020B0602040502020204" pitchFamily="34" charset="0"/>
                <a:cs typeface="Lucida Sans" panose="020B0602040502020204" pitchFamily="34" charset="0"/>
              </a:rPr>
              <a:t>og:video</a:t>
            </a:r>
            <a:r>
              <a:rPr lang="en-US" sz="1000" dirty="0">
                <a:latin typeface="Lucida Sans" panose="020B0602040502020204" pitchFamily="34" charset="0"/>
                <a:cs typeface="Lucida Sans" panose="020B0602040502020204" pitchFamily="34" charset="0"/>
              </a:rPr>
              <a:t>"]/@content').extract()</a:t>
            </a:r>
          </a:p>
          <a:p>
            <a:r>
              <a:rPr lang="en-US" sz="1000" dirty="0">
                <a:latin typeface="Lucida Sans" panose="020B0602040502020204" pitchFamily="34" charset="0"/>
                <a:cs typeface="Lucida Sans" panose="020B0602040502020204" pitchFamily="34" charset="0"/>
              </a:rPr>
              <a:t>	return item</a:t>
            </a:r>
          </a:p>
        </p:txBody>
      </p:sp>
      <p:sp>
        <p:nvSpPr>
          <p:cNvPr id="7" name="TextBox 6"/>
          <p:cNvSpPr txBox="1"/>
          <p:nvPr/>
        </p:nvSpPr>
        <p:spPr>
          <a:xfrm>
            <a:off x="7498069" y="2643741"/>
            <a:ext cx="1842171" cy="369332"/>
          </a:xfrm>
          <a:prstGeom prst="rect">
            <a:avLst/>
          </a:prstGeom>
          <a:noFill/>
        </p:spPr>
        <p:txBody>
          <a:bodyPr wrap="none" rtlCol="0">
            <a:spAutoFit/>
          </a:bodyPr>
          <a:lstStyle/>
          <a:p>
            <a:r>
              <a:rPr lang="en-US" dirty="0" smtClean="0"/>
              <a:t>Parsing </a:t>
            </a:r>
            <a:r>
              <a:rPr lang="en-US" dirty="0" err="1" smtClean="0"/>
              <a:t>start_urls</a:t>
            </a:r>
            <a:endParaRPr lang="en-US" dirty="0"/>
          </a:p>
        </p:txBody>
      </p:sp>
      <p:sp>
        <p:nvSpPr>
          <p:cNvPr id="8" name="TextBox 7"/>
          <p:cNvSpPr txBox="1"/>
          <p:nvPr/>
        </p:nvSpPr>
        <p:spPr>
          <a:xfrm>
            <a:off x="3538331" y="374168"/>
            <a:ext cx="2199641" cy="369332"/>
          </a:xfrm>
          <a:prstGeom prst="rect">
            <a:avLst/>
          </a:prstGeom>
          <a:noFill/>
        </p:spPr>
        <p:txBody>
          <a:bodyPr wrap="none" rtlCol="0">
            <a:spAutoFit/>
          </a:bodyPr>
          <a:lstStyle/>
          <a:p>
            <a:r>
              <a:rPr lang="en-US" dirty="0" smtClean="0"/>
              <a:t>Defining web crawler</a:t>
            </a:r>
          </a:p>
        </p:txBody>
      </p:sp>
      <p:sp>
        <p:nvSpPr>
          <p:cNvPr id="9" name="TextBox 8"/>
          <p:cNvSpPr txBox="1"/>
          <p:nvPr/>
        </p:nvSpPr>
        <p:spPr>
          <a:xfrm>
            <a:off x="3538331" y="6072343"/>
            <a:ext cx="2749471" cy="369332"/>
          </a:xfrm>
          <a:prstGeom prst="rect">
            <a:avLst/>
          </a:prstGeom>
          <a:noFill/>
        </p:spPr>
        <p:txBody>
          <a:bodyPr wrap="none" rtlCol="0">
            <a:spAutoFit/>
          </a:bodyPr>
          <a:lstStyle/>
          <a:p>
            <a:r>
              <a:rPr lang="en-US" dirty="0" smtClean="0"/>
              <a:t>Parsing individual websites</a:t>
            </a:r>
            <a:endParaRPr lang="en-US" dirty="0"/>
          </a:p>
        </p:txBody>
      </p:sp>
    </p:spTree>
    <p:extLst>
      <p:ext uri="{BB962C8B-B14F-4D97-AF65-F5344CB8AC3E}">
        <p14:creationId xmlns:p14="http://schemas.microsoft.com/office/powerpoint/2010/main" val="71258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 RDF/XML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582" y="2175409"/>
            <a:ext cx="8113187" cy="3902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1582" y="750972"/>
            <a:ext cx="5790476" cy="1371429"/>
          </a:xfrm>
          <a:prstGeom prst="rect">
            <a:avLst/>
          </a:prstGeom>
        </p:spPr>
      </p:pic>
    </p:spTree>
    <p:extLst>
      <p:ext uri="{BB962C8B-B14F-4D97-AF65-F5344CB8AC3E}">
        <p14:creationId xmlns:p14="http://schemas.microsoft.com/office/powerpoint/2010/main" val="2817225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Web Stack</a:t>
            </a:r>
            <a:endParaRPr lang="en-US" dirty="0"/>
          </a:p>
        </p:txBody>
      </p:sp>
      <p:pic>
        <p:nvPicPr>
          <p:cNvPr id="6146" name="Picture 2" descr="http://upload.wikimedia.org/wikipedia/commons/thumb/7/7b/Tomcat-logo.svg/2000px-Tomcat-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6383" y="540327"/>
            <a:ext cx="3146066" cy="20968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epimorphics.com/web/sites/all/documents/jena-logo-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5976" y="540327"/>
            <a:ext cx="3884212" cy="22862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dsystems.ro/wp-content/uploads/2014/07/java_e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394" y="2838749"/>
            <a:ext cx="5752976" cy="24541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1551238424"/>
              </p:ext>
            </p:extLst>
          </p:nvPr>
        </p:nvGraphicFramePr>
        <p:xfrm>
          <a:off x="5744066" y="5411805"/>
          <a:ext cx="3583820" cy="843252"/>
        </p:xfrm>
        <a:graphic>
          <a:graphicData uri="http://schemas.openxmlformats.org/presentationml/2006/ole">
            <mc:AlternateContent xmlns:mc="http://schemas.openxmlformats.org/markup-compatibility/2006">
              <mc:Choice xmlns:v="urn:schemas-microsoft-com:vml" Requires="v">
                <p:oleObj spid="_x0000_s6169" name="Image" r:id="rId7" imgW="3237840" imgH="761760" progId="Photoshop.Image.13">
                  <p:embed/>
                </p:oleObj>
              </mc:Choice>
              <mc:Fallback>
                <p:oleObj name="Image" r:id="rId7" imgW="3237840" imgH="761760" progId="Photoshop.Image.13">
                  <p:embed/>
                  <p:pic>
                    <p:nvPicPr>
                      <p:cNvPr id="0" name=""/>
                      <p:cNvPicPr/>
                      <p:nvPr/>
                    </p:nvPicPr>
                    <p:blipFill>
                      <a:blip r:embed="rId8"/>
                      <a:stretch>
                        <a:fillRect/>
                      </a:stretch>
                    </p:blipFill>
                    <p:spPr>
                      <a:xfrm>
                        <a:off x="5744066" y="5411805"/>
                        <a:ext cx="3583820" cy="843252"/>
                      </a:xfrm>
                      <a:prstGeom prst="rect">
                        <a:avLst/>
                      </a:prstGeom>
                    </p:spPr>
                  </p:pic>
                </p:oleObj>
              </mc:Fallback>
            </mc:AlternateContent>
          </a:graphicData>
        </a:graphic>
      </p:graphicFrame>
      <p:pic>
        <p:nvPicPr>
          <p:cNvPr id="6156" name="Picture 12" descr="http://static.guim.co.uk/sys-images/Guardian/Pix/pictures/2013/1/11/1357921737290/Masterclass-in-HTML5-and--006.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9370" y="3379302"/>
            <a:ext cx="2489425" cy="149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218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8&quot; unique_id=&quot;10013&quot;&gt;&lt;/object&gt;&lt;object type=&quot;2&quot; unique_id=&quot;10014&quot;&gt;&lt;object type=&quot;3&quot; unique_id=&quot;10015&quot;&gt;&lt;property id=&quot;20148&quot; value=&quot;5&quot;/&gt;&lt;property id=&quot;20300&quot; value=&quot;Slide 1 - &amp;quot;MOOCLink: Building and Utilizing Linked Data from Massive Open Online Courses&amp;quot;&quot;/&gt;&lt;property id=&quot;20307&quot; value=&quot;256&quot;/&gt;&lt;/object&gt;&lt;object type=&quot;3&quot; unique_id=&quot;10016&quot;&gt;&lt;property id=&quot;20148&quot; value=&quot;5&quot;/&gt;&lt;property id=&quot;20300&quot; value=&quot;Slide 2 - &amp;quot;MOOCs&amp;quot;&quot;/&gt;&lt;property id=&quot;20307&quot; value=&quot;262&quot;/&gt;&lt;/object&gt;&lt;object type=&quot;3&quot; unique_id=&quot;10018&quot;&gt;&lt;property id=&quot;20148&quot; value=&quot;5&quot;/&gt;&lt;property id=&quot;20300&quot; value=&quot;Slide 3 - &amp;quot;Existing Linked Education Data Specifications&amp;quot;&quot;/&gt;&lt;property id=&quot;20307&quot; value=&quot;258&quot;/&gt;&lt;/object&gt;&lt;object type=&quot;3&quot; unique_id=&quot;10019&quot;&gt;&lt;property id=&quot;20148&quot; value=&quot;5&quot;/&gt;&lt;property id=&quot;20300&quot; value=&quot;Slide 4 - &amp;quot;Learning Resource Metadata Initiative (LRMI)&amp;quot;&quot;/&gt;&lt;property id=&quot;20307&quot; value=&quot;259&quot;/&gt;&lt;/object&gt;&lt;object type=&quot;3&quot; unique_id=&quot;10020&quot;&gt;&lt;property id=&quot;20148&quot; value=&quot;5&quot;/&gt;&lt;property id=&quot;20300&quot; value=&quot;Slide 6 - &amp;quot;Extending Schema.org&amp;quot;&quot;/&gt;&lt;property id=&quot;20307&quot; value=&quot;260&quot;/&gt;&lt;/object&gt;&lt;object type=&quot;3&quot; unique_id=&quot;10022&quot;&gt;&lt;property id=&quot;20148&quot; value=&quot;5&quot;/&gt;&lt;property id=&quot;20300&quot; value=&quot;Slide 7 - &amp;quot;Linked Data Generation&amp;quot;&quot;/&gt;&lt;property id=&quot;20307&quot; value=&quot;264&quot;/&gt;&lt;/object&gt;&lt;object type=&quot;3&quot; unique_id=&quot;10023&quot;&gt;&lt;property id=&quot;20148&quot; value=&quot;5&quot;/&gt;&lt;property id=&quot;20300&quot; value=&quot;Slide 8 - &amp;quot;MOOC RDF/XML&amp;quot;&quot;/&gt;&lt;property id=&quot;20307&quot; value=&quot;265&quot;/&gt;&lt;/object&gt;&lt;object type=&quot;3&quot; unique_id=&quot;10024&quot;&gt;&lt;property id=&quot;20148&quot; value=&quot;5&quot;/&gt;&lt;property id=&quot;20300&quot; value=&quot;Slide 10 - &amp;quot;MOOCLink&amp;quot;&quot;/&gt;&lt;property id=&quot;20307&quot; value=&quot;261&quot;/&gt;&lt;/object&gt;&lt;object type=&quot;3&quot; unique_id=&quot;10025&quot;&gt;&lt;property id=&quot;20148&quot; value=&quot;5&quot;/&gt;&lt;property id=&quot;20300&quot; value=&quot;Slide 15 - &amp;quot;Future Work&amp;quot;&quot;/&gt;&lt;property id=&quot;20307&quot; value=&quot;266&quot;/&gt;&lt;/object&gt;&lt;object type=&quot;3&quot; unique_id=&quot;10116&quot;&gt;&lt;property id=&quot;20148&quot; value=&quot;5&quot;/&gt;&lt;property id=&quot;20300&quot; value=&quot;Slide 9 - &amp;quot;Semantic Web Stack&amp;quot;&quot;/&gt;&lt;property id=&quot;20307&quot; value=&quot;267&quot;/&gt;&lt;/object&gt;&lt;object type=&quot;3&quot; unique_id=&quot;10208&quot;&gt;&lt;property id=&quot;20148&quot; value=&quot;5&quot;/&gt;&lt;property id=&quot;20300&quot; value=&quot;Slide 11 - &amp;quot;Search&amp;quot;&quot;/&gt;&lt;property id=&quot;20307&quot; value=&quot;268&quot;/&gt;&lt;/object&gt;&lt;object type=&quot;3&quot; unique_id=&quot;10209&quot;&gt;&lt;property id=&quot;20148&quot; value=&quot;5&quot;/&gt;&lt;property id=&quot;20300&quot; value=&quot;Slide 12 - &amp;quot;Course Comparison&amp;quot;&quot;/&gt;&lt;property id=&quot;20307&quot; value=&quot;269&quot;/&gt;&lt;/object&gt;&lt;object type=&quot;3&quot; unique_id=&quot;10210&quot;&gt;&lt;property id=&quot;20148&quot; value=&quot;5&quot;/&gt;&lt;property id=&quot;20300&quot; value=&quot;Slide 13 - &amp;quot;Course Details&amp;quot;&quot;/&gt;&lt;property id=&quot;20307&quot; value=&quot;270&quot;/&gt;&lt;/object&gt;&lt;object type=&quot;3&quot; unique_id=&quot;10259&quot;&gt;&lt;property id=&quot;20148&quot; value=&quot;5&quot;/&gt;&lt;property id=&quot;20300&quot; value=&quot;Slide 5 - &amp;quot;MOOC Data&amp;quot;&quot;/&gt;&lt;property id=&quot;20307&quot; value=&quot;271&quot;/&gt;&lt;/object&gt;&lt;object type=&quot;3&quot; unique_id=&quot;10308&quot;&gt;&lt;property id=&quot;20148&quot; value=&quot;5&quot;/&gt;&lt;property id=&quot;20300&quot; value=&quot;Slide 14 - &amp;quot;Conclusion&amp;quot;&quot;/&gt;&lt;property id=&quot;20307&quot; value=&quot;272&quot;/&gt;&lt;/object&gt;&lt;/object&gt;&lt;/object&gt;&lt;/database&gt;"/>
  <p:tag name="SECTOMILLISECCONVERTED" val="1"/>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190</TotalTime>
  <Words>1436</Words>
  <Application>Microsoft Office PowerPoint</Application>
  <PresentationFormat>Widescreen</PresentationFormat>
  <Paragraphs>140</Paragraphs>
  <Slides>15</Slides>
  <Notes>14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23" baseType="lpstr">
      <vt:lpstr>Calibri</vt:lpstr>
      <vt:lpstr>Calibri Light</vt:lpstr>
      <vt:lpstr>Corbel</vt:lpstr>
      <vt:lpstr>Lucida Sans</vt:lpstr>
      <vt:lpstr>Wingdings 2</vt:lpstr>
      <vt:lpstr>HDOfficeLightV0</vt:lpstr>
      <vt:lpstr>Frame</vt:lpstr>
      <vt:lpstr>Image</vt:lpstr>
      <vt:lpstr>MOOCLink: Building and Utilizing Linked Data from Massive Open Online Courses</vt:lpstr>
      <vt:lpstr>MOOCs</vt:lpstr>
      <vt:lpstr>Existing Linked Education Data Specifications</vt:lpstr>
      <vt:lpstr>Learning Resource Metadata Initiative (LRMI)</vt:lpstr>
      <vt:lpstr>MOOC Data</vt:lpstr>
      <vt:lpstr>Extending Schema.org</vt:lpstr>
      <vt:lpstr>Linked Data Generation</vt:lpstr>
      <vt:lpstr>MOOC RDF/XML</vt:lpstr>
      <vt:lpstr>Semantic Web Stack</vt:lpstr>
      <vt:lpstr>MOOCLink</vt:lpstr>
      <vt:lpstr>Search</vt:lpstr>
      <vt:lpstr>Course Comparison</vt:lpstr>
      <vt:lpstr>Course Details</vt:lpstr>
      <vt:lpstr>Conclusion</vt:lpstr>
      <vt:lpstr>Future Work</vt:lpstr>
    </vt:vector>
  </TitlesOfParts>
  <Company>Indiana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MOOCLINK: Building and Utilizing Linked Data from Massive Open Online Courses</dc:title>
  <dc:creator>Kagemann, Sebastian Alexander</dc:creator>
  <cp:lastModifiedBy>Kagemann, Sebastian Alexander</cp:lastModifiedBy>
  <cp:revision>27</cp:revision>
  <dcterms:created xsi:type="dcterms:W3CDTF">2015-02-04T23:24:05Z</dcterms:created>
  <dcterms:modified xsi:type="dcterms:W3CDTF">2015-02-05T18:59:57Z</dcterms:modified>
</cp:coreProperties>
</file>